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59"/>
  </p:notesMasterIdLst>
  <p:sldIdLst>
    <p:sldId id="256" r:id="rId2"/>
    <p:sldId id="390" r:id="rId3"/>
    <p:sldId id="343" r:id="rId4"/>
    <p:sldId id="344" r:id="rId5"/>
    <p:sldId id="257" r:id="rId6"/>
    <p:sldId id="320" r:id="rId7"/>
    <p:sldId id="269" r:id="rId8"/>
    <p:sldId id="392" r:id="rId9"/>
    <p:sldId id="393" r:id="rId10"/>
    <p:sldId id="270" r:id="rId11"/>
    <p:sldId id="272" r:id="rId12"/>
    <p:sldId id="321" r:id="rId13"/>
    <p:sldId id="277" r:id="rId14"/>
    <p:sldId id="385" r:id="rId15"/>
    <p:sldId id="328" r:id="rId16"/>
    <p:sldId id="376" r:id="rId17"/>
    <p:sldId id="342" r:id="rId18"/>
    <p:sldId id="329" r:id="rId19"/>
    <p:sldId id="330" r:id="rId20"/>
    <p:sldId id="332" r:id="rId21"/>
    <p:sldId id="333" r:id="rId22"/>
    <p:sldId id="334" r:id="rId23"/>
    <p:sldId id="335" r:id="rId24"/>
    <p:sldId id="336" r:id="rId25"/>
    <p:sldId id="337" r:id="rId26"/>
    <p:sldId id="338" r:id="rId27"/>
    <p:sldId id="339" r:id="rId28"/>
    <p:sldId id="340" r:id="rId29"/>
    <p:sldId id="341" r:id="rId30"/>
    <p:sldId id="345" r:id="rId31"/>
    <p:sldId id="346" r:id="rId32"/>
    <p:sldId id="347" r:id="rId33"/>
    <p:sldId id="389" r:id="rId34"/>
    <p:sldId id="354" r:id="rId35"/>
    <p:sldId id="358" r:id="rId36"/>
    <p:sldId id="355" r:id="rId37"/>
    <p:sldId id="357" r:id="rId38"/>
    <p:sldId id="394" r:id="rId39"/>
    <p:sldId id="352" r:id="rId40"/>
    <p:sldId id="360" r:id="rId41"/>
    <p:sldId id="359" r:id="rId42"/>
    <p:sldId id="361" r:id="rId43"/>
    <p:sldId id="362" r:id="rId44"/>
    <p:sldId id="386" r:id="rId45"/>
    <p:sldId id="395" r:id="rId46"/>
    <p:sldId id="367" r:id="rId47"/>
    <p:sldId id="396" r:id="rId48"/>
    <p:sldId id="368" r:id="rId49"/>
    <p:sldId id="369" r:id="rId50"/>
    <p:sldId id="370" r:id="rId51"/>
    <p:sldId id="371" r:id="rId52"/>
    <p:sldId id="372" r:id="rId53"/>
    <p:sldId id="387" r:id="rId54"/>
    <p:sldId id="397" r:id="rId55"/>
    <p:sldId id="398" r:id="rId56"/>
    <p:sldId id="399" r:id="rId57"/>
    <p:sldId id="400"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937" autoAdjust="0"/>
  </p:normalViewPr>
  <p:slideViewPr>
    <p:cSldViewPr>
      <p:cViewPr>
        <p:scale>
          <a:sx n="55" d="100"/>
          <a:sy n="55" d="100"/>
        </p:scale>
        <p:origin x="-1410" y="-504"/>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4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Sheet1!$A$1</c:f>
              <c:strCache>
                <c:ptCount val="1"/>
                <c:pt idx="0">
                  <c:v>Goths</c:v>
                </c:pt>
              </c:strCache>
            </c:strRef>
          </c:tx>
          <c:invertIfNegative val="0"/>
          <c:errBars>
            <c:errBarType val="both"/>
            <c:errValType val="percentage"/>
            <c:noEndCap val="0"/>
            <c:val val="15"/>
          </c:errBars>
          <c:cat>
            <c:multiLvlStrRef>
              <c:f>Sheet1!#REF!</c:f>
            </c:multiLvlStrRef>
          </c:cat>
          <c:val>
            <c:numRef>
              <c:f>Sheet1!$A$2</c:f>
              <c:numCache>
                <c:formatCode>General</c:formatCode>
                <c:ptCount val="1"/>
                <c:pt idx="0">
                  <c:v>30</c:v>
                </c:pt>
              </c:numCache>
            </c:numRef>
          </c:val>
        </c:ser>
        <c:ser>
          <c:idx val="1"/>
          <c:order val="1"/>
          <c:tx>
            <c:strRef>
              <c:f>Sheet1!$B$1</c:f>
              <c:strCache>
                <c:ptCount val="1"/>
                <c:pt idx="0">
                  <c:v>Nerds</c:v>
                </c:pt>
              </c:strCache>
            </c:strRef>
          </c:tx>
          <c:invertIfNegative val="0"/>
          <c:errBars>
            <c:errBarType val="both"/>
            <c:errValType val="percentage"/>
            <c:noEndCap val="0"/>
            <c:val val="20"/>
          </c:errBars>
          <c:cat>
            <c:multiLvlStrRef>
              <c:f>Sheet1!#REF!</c:f>
            </c:multiLvlStrRef>
          </c:cat>
          <c:val>
            <c:numRef>
              <c:f>Sheet1!$B$2</c:f>
              <c:numCache>
                <c:formatCode>General</c:formatCode>
                <c:ptCount val="1"/>
                <c:pt idx="0">
                  <c:v>15</c:v>
                </c:pt>
              </c:numCache>
            </c:numRef>
          </c:val>
        </c:ser>
        <c:ser>
          <c:idx val="2"/>
          <c:order val="2"/>
          <c:tx>
            <c:strRef>
              <c:f>Sheet1!$C$1</c:f>
              <c:strCache>
                <c:ptCount val="1"/>
                <c:pt idx="0">
                  <c:v>Jocks</c:v>
                </c:pt>
              </c:strCache>
            </c:strRef>
          </c:tx>
          <c:invertIfNegative val="0"/>
          <c:errBars>
            <c:errBarType val="both"/>
            <c:errValType val="percentage"/>
            <c:noEndCap val="0"/>
            <c:val val="20"/>
          </c:errBars>
          <c:cat>
            <c:multiLvlStrRef>
              <c:f>Sheet1!#REF!</c:f>
            </c:multiLvlStrRef>
          </c:cat>
          <c:val>
            <c:numRef>
              <c:f>Sheet1!$C$2</c:f>
              <c:numCache>
                <c:formatCode>General</c:formatCode>
                <c:ptCount val="1"/>
                <c:pt idx="0">
                  <c:v>5</c:v>
                </c:pt>
              </c:numCache>
            </c:numRef>
          </c:val>
        </c:ser>
        <c:dLbls>
          <c:showLegendKey val="0"/>
          <c:showVal val="0"/>
          <c:showCatName val="0"/>
          <c:showSerName val="0"/>
          <c:showPercent val="0"/>
          <c:showBubbleSize val="0"/>
        </c:dLbls>
        <c:gapWidth val="150"/>
        <c:axId val="238188800"/>
        <c:axId val="238280704"/>
      </c:barChart>
      <c:catAx>
        <c:axId val="238188800"/>
        <c:scaling>
          <c:orientation val="minMax"/>
        </c:scaling>
        <c:delete val="0"/>
        <c:axPos val="b"/>
        <c:title>
          <c:tx>
            <c:rich>
              <a:bodyPr/>
              <a:lstStyle/>
              <a:p>
                <a:pPr>
                  <a:defRPr/>
                </a:pPr>
                <a:r>
                  <a:rPr lang="en-US" dirty="0" smtClean="0"/>
                  <a:t>Identity</a:t>
                </a:r>
                <a:endParaRPr lang="en-US" dirty="0"/>
              </a:p>
            </c:rich>
          </c:tx>
          <c:layout/>
          <c:overlay val="0"/>
        </c:title>
        <c:numFmt formatCode="General" sourceLinked="1"/>
        <c:majorTickMark val="out"/>
        <c:minorTickMark val="none"/>
        <c:tickLblPos val="nextTo"/>
        <c:crossAx val="238280704"/>
        <c:crosses val="autoZero"/>
        <c:auto val="1"/>
        <c:lblAlgn val="ctr"/>
        <c:lblOffset val="100"/>
        <c:noMultiLvlLbl val="0"/>
      </c:catAx>
      <c:valAx>
        <c:axId val="238280704"/>
        <c:scaling>
          <c:orientation val="minMax"/>
        </c:scaling>
        <c:delete val="0"/>
        <c:axPos val="l"/>
        <c:majorGridlines>
          <c:spPr>
            <a:ln>
              <a:noFill/>
            </a:ln>
          </c:spPr>
        </c:majorGridlines>
        <c:title>
          <c:tx>
            <c:rich>
              <a:bodyPr rot="-5400000" vert="horz"/>
              <a:lstStyle/>
              <a:p>
                <a:pPr>
                  <a:defRPr/>
                </a:pPr>
                <a:r>
                  <a:rPr lang="en-US" dirty="0" smtClean="0"/>
                  <a:t>Depression</a:t>
                </a:r>
                <a:endParaRPr lang="en-US" dirty="0"/>
              </a:p>
            </c:rich>
          </c:tx>
          <c:layout/>
          <c:overlay val="0"/>
        </c:title>
        <c:numFmt formatCode="General" sourceLinked="1"/>
        <c:majorTickMark val="out"/>
        <c:minorTickMark val="none"/>
        <c:tickLblPos val="nextTo"/>
        <c:crossAx val="2381888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2F7355-3A16-47E1-B0EC-9F9E843C5E5A}" type="datetimeFigureOut">
              <a:rPr lang="en-US" smtClean="0"/>
              <a:t>11/7/2013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5BC86B-CA88-4E87-902D-5EE4CD40A50B}" type="slidenum">
              <a:rPr lang="en-US" smtClean="0"/>
              <a:t>‹#›</a:t>
            </a:fld>
            <a:endParaRPr lang="en-US"/>
          </a:p>
        </p:txBody>
      </p:sp>
    </p:spTree>
    <p:extLst>
      <p:ext uri="{BB962C8B-B14F-4D97-AF65-F5344CB8AC3E}">
        <p14:creationId xmlns:p14="http://schemas.microsoft.com/office/powerpoint/2010/main" val="290075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A5BC86B-CA88-4E87-902D-5EE4CD40A50B}" type="slidenum">
              <a:rPr lang="en-US" smtClean="0"/>
              <a:t>1</a:t>
            </a:fld>
            <a:endParaRPr lang="en-US"/>
          </a:p>
        </p:txBody>
      </p:sp>
    </p:spTree>
    <p:extLst>
      <p:ext uri="{BB962C8B-B14F-4D97-AF65-F5344CB8AC3E}">
        <p14:creationId xmlns:p14="http://schemas.microsoft.com/office/powerpoint/2010/main" val="4165597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1BFA45-31BD-486E-A4DB-F6D38B75E0F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B1BFA45-31BD-486E-A4DB-F6D38B75E0F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A5BC86B-CA88-4E87-902D-5EE4CD40A50B}" type="slidenum">
              <a:rPr lang="en-US" smtClean="0"/>
              <a:t>12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0829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13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74890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5BC86B-CA88-4E87-902D-5EE4CD40A50B}" type="slidenum">
              <a:rPr lang="en-US" smtClean="0"/>
              <a:t>14</a:t>
            </a:fld>
            <a:endParaRPr lang="en-US"/>
          </a:p>
        </p:txBody>
      </p:sp>
    </p:spTree>
    <p:extLst>
      <p:ext uri="{BB962C8B-B14F-4D97-AF65-F5344CB8AC3E}">
        <p14:creationId xmlns:p14="http://schemas.microsoft.com/office/powerpoint/2010/main" val="4281350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15</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318892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16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18892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17</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318892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18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41709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19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2020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A5BC86B-CA88-4E87-902D-5EE4CD40A50B}" type="slidenum">
              <a:rPr lang="en-US" smtClean="0"/>
              <a:t>2</a:t>
            </a:fld>
            <a:endParaRPr lang="en-US"/>
          </a:p>
        </p:txBody>
      </p:sp>
    </p:spTree>
    <p:extLst>
      <p:ext uri="{BB962C8B-B14F-4D97-AF65-F5344CB8AC3E}">
        <p14:creationId xmlns:p14="http://schemas.microsoft.com/office/powerpoint/2010/main" val="726717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1BFA45-31BD-486E-A4DB-F6D38B75E0F8}" type="slidenum">
              <a:rPr lang="en-US" smtClean="0"/>
              <a:pPr/>
              <a:t>20</a:t>
            </a:fld>
            <a:endParaRPr lang="en-US"/>
          </a:p>
        </p:txBody>
      </p:sp>
    </p:spTree>
    <p:extLst>
      <p:ext uri="{BB962C8B-B14F-4D97-AF65-F5344CB8AC3E}">
        <p14:creationId xmlns:p14="http://schemas.microsoft.com/office/powerpoint/2010/main" val="1749790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1BFA45-31BD-486E-A4DB-F6D38B75E0F8}" type="slidenum">
              <a:rPr lang="en-US" smtClean="0"/>
              <a:pPr/>
              <a:t>21</a:t>
            </a:fld>
            <a:endParaRPr lang="en-US"/>
          </a:p>
        </p:txBody>
      </p:sp>
    </p:spTree>
    <p:extLst>
      <p:ext uri="{BB962C8B-B14F-4D97-AF65-F5344CB8AC3E}">
        <p14:creationId xmlns:p14="http://schemas.microsoft.com/office/powerpoint/2010/main" val="2064779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1BFA45-31BD-486E-A4DB-F6D38B75E0F8}" type="slidenum">
              <a:rPr lang="en-US" smtClean="0"/>
              <a:pPr/>
              <a:t>22</a:t>
            </a:fld>
            <a:endParaRPr lang="en-US"/>
          </a:p>
        </p:txBody>
      </p:sp>
    </p:spTree>
    <p:extLst>
      <p:ext uri="{BB962C8B-B14F-4D97-AF65-F5344CB8AC3E}">
        <p14:creationId xmlns:p14="http://schemas.microsoft.com/office/powerpoint/2010/main" val="2096595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23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16480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1BFA45-31BD-486E-A4DB-F6D38B75E0F8}" type="slidenum">
              <a:rPr lang="en-US" smtClean="0"/>
              <a:pPr/>
              <a:t>24</a:t>
            </a:fld>
            <a:endParaRPr lang="en-US"/>
          </a:p>
        </p:txBody>
      </p:sp>
    </p:spTree>
    <p:extLst>
      <p:ext uri="{BB962C8B-B14F-4D97-AF65-F5344CB8AC3E}">
        <p14:creationId xmlns:p14="http://schemas.microsoft.com/office/powerpoint/2010/main" val="2683391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25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83391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26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09457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27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09457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1BFA45-31BD-486E-A4DB-F6D38B75E0F8}" type="slidenum">
              <a:rPr lang="en-US" smtClean="0"/>
              <a:pPr/>
              <a:t>28</a:t>
            </a:fld>
            <a:endParaRPr lang="en-US"/>
          </a:p>
        </p:txBody>
      </p:sp>
    </p:spTree>
    <p:extLst>
      <p:ext uri="{BB962C8B-B14F-4D97-AF65-F5344CB8AC3E}">
        <p14:creationId xmlns:p14="http://schemas.microsoft.com/office/powerpoint/2010/main" val="3663149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1BFA45-31BD-486E-A4DB-F6D38B75E0F8}" type="slidenum">
              <a:rPr lang="en-US" smtClean="0"/>
              <a:pPr/>
              <a:t>29</a:t>
            </a:fld>
            <a:endParaRPr lang="en-US"/>
          </a:p>
        </p:txBody>
      </p:sp>
    </p:spTree>
    <p:extLst>
      <p:ext uri="{BB962C8B-B14F-4D97-AF65-F5344CB8AC3E}">
        <p14:creationId xmlns:p14="http://schemas.microsoft.com/office/powerpoint/2010/main" val="2816060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BC86B-CA88-4E87-902D-5EE4CD40A50B}" type="slidenum">
              <a:rPr lang="en-US" smtClean="0"/>
              <a:t>3</a:t>
            </a:fld>
            <a:endParaRPr lang="en-US"/>
          </a:p>
        </p:txBody>
      </p:sp>
    </p:spTree>
    <p:extLst>
      <p:ext uri="{BB962C8B-B14F-4D97-AF65-F5344CB8AC3E}">
        <p14:creationId xmlns:p14="http://schemas.microsoft.com/office/powerpoint/2010/main" val="245647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1BFA45-31BD-486E-A4DB-F6D38B75E0F8}" type="slidenum">
              <a:rPr lang="en-US" smtClean="0"/>
              <a:pPr/>
              <a:t>30</a:t>
            </a:fld>
            <a:endParaRPr lang="en-US"/>
          </a:p>
        </p:txBody>
      </p:sp>
    </p:spTree>
    <p:extLst>
      <p:ext uri="{BB962C8B-B14F-4D97-AF65-F5344CB8AC3E}">
        <p14:creationId xmlns:p14="http://schemas.microsoft.com/office/powerpoint/2010/main" val="1487734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1BFA45-31BD-486E-A4DB-F6D38B75E0F8}" type="slidenum">
              <a:rPr lang="en-US" smtClean="0"/>
              <a:pPr/>
              <a:t>31</a:t>
            </a:fld>
            <a:endParaRPr lang="en-US"/>
          </a:p>
        </p:txBody>
      </p:sp>
    </p:spTree>
    <p:extLst>
      <p:ext uri="{BB962C8B-B14F-4D97-AF65-F5344CB8AC3E}">
        <p14:creationId xmlns:p14="http://schemas.microsoft.com/office/powerpoint/2010/main" val="1487734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1BFA45-31BD-486E-A4DB-F6D38B75E0F8}" type="slidenum">
              <a:rPr lang="en-US" smtClean="0"/>
              <a:pPr/>
              <a:t>32</a:t>
            </a:fld>
            <a:endParaRPr lang="en-US"/>
          </a:p>
        </p:txBody>
      </p:sp>
    </p:spTree>
    <p:extLst>
      <p:ext uri="{BB962C8B-B14F-4D97-AF65-F5344CB8AC3E}">
        <p14:creationId xmlns:p14="http://schemas.microsoft.com/office/powerpoint/2010/main" val="1487734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5BC86B-CA88-4E87-902D-5EE4CD40A50B}" type="slidenum">
              <a:rPr lang="en-US" smtClean="0"/>
              <a:t>33</a:t>
            </a:fld>
            <a:endParaRPr lang="en-US"/>
          </a:p>
        </p:txBody>
      </p:sp>
    </p:spTree>
    <p:extLst>
      <p:ext uri="{BB962C8B-B14F-4D97-AF65-F5344CB8AC3E}">
        <p14:creationId xmlns:p14="http://schemas.microsoft.com/office/powerpoint/2010/main" val="2589480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34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291687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35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29168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36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250506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A5BC86B-CA88-4E87-902D-5EE4CD40A50B}" type="slidenum">
              <a:rPr lang="en-US" smtClean="0"/>
              <a:t>37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515847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38</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39</a:t>
            </a:fld>
            <a:endParaRPr lang="en-US"/>
          </a:p>
        </p:txBody>
      </p:sp>
      <p:sp>
        <p:nvSpPr>
          <p:cNvPr id="5" name="Notes Placeholder 4"/>
          <p:cNvSpPr>
            <a:spLocks noGrp="1"/>
          </p:cNvSpPr>
          <p:nvPr>
            <p:ph type="body" sz="quarter" idx="1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BC86B-CA88-4E87-902D-5EE4CD40A50B}" type="slidenum">
              <a:rPr lang="en-US" smtClean="0"/>
              <a:t>4</a:t>
            </a:fld>
            <a:endParaRPr lang="en-US"/>
          </a:p>
        </p:txBody>
      </p:sp>
    </p:spTree>
    <p:extLst>
      <p:ext uri="{BB962C8B-B14F-4D97-AF65-F5344CB8AC3E}">
        <p14:creationId xmlns:p14="http://schemas.microsoft.com/office/powerpoint/2010/main" val="2396989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40</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41</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42</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43</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5BC86B-CA88-4E87-902D-5EE4CD40A50B}" type="slidenum">
              <a:rPr lang="en-US" smtClean="0"/>
              <a:t>44</a:t>
            </a:fld>
            <a:endParaRPr lang="en-US"/>
          </a:p>
        </p:txBody>
      </p:sp>
    </p:spTree>
    <p:extLst>
      <p:ext uri="{BB962C8B-B14F-4D97-AF65-F5344CB8AC3E}">
        <p14:creationId xmlns:p14="http://schemas.microsoft.com/office/powerpoint/2010/main" val="12970274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5BC86B-CA88-4E87-902D-5EE4CD40A50B}" type="slidenum">
              <a:rPr lang="en-US" smtClean="0"/>
              <a:t>45</a:t>
            </a:fld>
            <a:endParaRPr lang="en-US"/>
          </a:p>
        </p:txBody>
      </p:sp>
    </p:spTree>
    <p:extLst>
      <p:ext uri="{BB962C8B-B14F-4D97-AF65-F5344CB8AC3E}">
        <p14:creationId xmlns:p14="http://schemas.microsoft.com/office/powerpoint/2010/main" val="15186586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46</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47</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48</a:t>
            </a:fld>
            <a:endParaRPr lang="en-US"/>
          </a:p>
        </p:txBody>
      </p:sp>
      <p:sp>
        <p:nvSpPr>
          <p:cNvPr id="5" name="Notes Placeholder 4"/>
          <p:cNvSpPr>
            <a:spLocks noGrp="1"/>
          </p:cNvSpPr>
          <p:nvPr>
            <p:ph type="body" sz="quarter" idx="1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49</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BC86B-CA88-4E87-902D-5EE4CD40A50B}" type="slidenum">
              <a:rPr lang="en-US" smtClean="0"/>
              <a:t>5</a:t>
            </a:fld>
            <a:endParaRPr lang="en-US"/>
          </a:p>
        </p:txBody>
      </p:sp>
    </p:spTree>
    <p:extLst>
      <p:ext uri="{BB962C8B-B14F-4D97-AF65-F5344CB8AC3E}">
        <p14:creationId xmlns:p14="http://schemas.microsoft.com/office/powerpoint/2010/main" val="4410276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50</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51</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52</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5BC86B-CA88-4E87-902D-5EE4CD40A50B}" type="slidenum">
              <a:rPr lang="en-US" smtClean="0"/>
              <a:t>53</a:t>
            </a:fld>
            <a:endParaRPr lang="en-US"/>
          </a:p>
        </p:txBody>
      </p:sp>
    </p:spTree>
    <p:extLst>
      <p:ext uri="{BB962C8B-B14F-4D97-AF65-F5344CB8AC3E}">
        <p14:creationId xmlns:p14="http://schemas.microsoft.com/office/powerpoint/2010/main" val="27955621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5BC86B-CA88-4E87-902D-5EE4CD40A50B}" type="slidenum">
              <a:rPr lang="en-US" smtClean="0"/>
              <a:t>54</a:t>
            </a:fld>
            <a:endParaRPr lang="en-US"/>
          </a:p>
        </p:txBody>
      </p:sp>
    </p:spTree>
    <p:extLst>
      <p:ext uri="{BB962C8B-B14F-4D97-AF65-F5344CB8AC3E}">
        <p14:creationId xmlns:p14="http://schemas.microsoft.com/office/powerpoint/2010/main" val="16281038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5BC86B-CA88-4E87-902D-5EE4CD40A50B}" type="slidenum">
              <a:rPr lang="en-US" smtClean="0"/>
              <a:t>55</a:t>
            </a:fld>
            <a:endParaRPr lang="en-US"/>
          </a:p>
        </p:txBody>
      </p:sp>
    </p:spTree>
    <p:extLst>
      <p:ext uri="{BB962C8B-B14F-4D97-AF65-F5344CB8AC3E}">
        <p14:creationId xmlns:p14="http://schemas.microsoft.com/office/powerpoint/2010/main" val="38731019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5BC86B-CA88-4E87-902D-5EE4CD40A50B}" type="slidenum">
              <a:rPr lang="en-US" smtClean="0"/>
              <a:t>56</a:t>
            </a:fld>
            <a:endParaRPr lang="en-US"/>
          </a:p>
        </p:txBody>
      </p:sp>
    </p:spTree>
    <p:extLst>
      <p:ext uri="{BB962C8B-B14F-4D97-AF65-F5344CB8AC3E}">
        <p14:creationId xmlns:p14="http://schemas.microsoft.com/office/powerpoint/2010/main" val="17187307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5BC86B-CA88-4E87-902D-5EE4CD40A50B}" type="slidenum">
              <a:rPr lang="en-US" smtClean="0"/>
              <a:t>57</a:t>
            </a:fld>
            <a:endParaRPr lang="en-US"/>
          </a:p>
        </p:txBody>
      </p:sp>
    </p:spTree>
    <p:extLst>
      <p:ext uri="{BB962C8B-B14F-4D97-AF65-F5344CB8AC3E}">
        <p14:creationId xmlns:p14="http://schemas.microsoft.com/office/powerpoint/2010/main" val="2792078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BC86B-CA88-4E87-902D-5EE4CD40A50B}" type="slidenum">
              <a:rPr lang="en-US" smtClean="0"/>
              <a:t>6</a:t>
            </a:fld>
            <a:endParaRPr lang="en-US"/>
          </a:p>
        </p:txBody>
      </p:sp>
    </p:spTree>
    <p:extLst>
      <p:ext uri="{BB962C8B-B14F-4D97-AF65-F5344CB8AC3E}">
        <p14:creationId xmlns:p14="http://schemas.microsoft.com/office/powerpoint/2010/main" val="441027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7</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8</a:t>
            </a:fld>
            <a:endParaRPr lang="en-US"/>
          </a:p>
        </p:txBody>
      </p:sp>
      <p:sp>
        <p:nvSpPr>
          <p:cNvPr id="5" name="Notes Placeholder 4"/>
          <p:cNvSpPr>
            <a:spLocks noGrp="1"/>
          </p:cNvSpPr>
          <p:nvPr>
            <p:ph type="body" sz="quarter" idx="11"/>
          </p:nvPr>
        </p:nvSpPr>
        <p:spPr>
          <a:xfrm>
            <a:off x="685800" y="4343400"/>
            <a:ext cx="5486400"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B1BFA45-31BD-486E-A4DB-F6D38B75E0F8}" type="slidenum">
              <a:rPr lang="en-US" smtClean="0"/>
              <a:pPr/>
              <a:t>9</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11/7/2013</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11/7/2013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papers.ssrn.com/sol3/papers.cfm?abstract_id=2160588"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p-curve.com/"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www.commissielevelt.nl/"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google.ca/url?sa=i&amp;rct=j&amp;q=&amp;esrc=s&amp;frm=1&amp;source=images&amp;cd=&amp;cad=rja&amp;docid=uK7e1o6KoDZJxM&amp;tbnid=jlrzwIZNUBWqwM:&amp;ved=0CAUQjRw&amp;url=http://en.wikipedia.org/wiki/Daniel_Kahneman&amp;ei=G-dmUoW2AYbS2AXft4D4CA&amp;bvm=bv.55123115,d.aWc&amp;psig=AFQjCNEg3aWKElLRWVOJlMcpCj5ODBlQ4Q&amp;ust=1382558619215988" TargetMode="External"/><Relationship Id="rId5" Type="http://schemas.openxmlformats.org/officeDocument/2006/relationships/image" Target="../media/image6.jpeg"/><Relationship Id="rId4" Type="http://schemas.openxmlformats.org/officeDocument/2006/relationships/hyperlink" Target="http://www.google.ca/url?sa=i&amp;rct=j&amp;q=&amp;esrc=s&amp;frm=1&amp;source=images&amp;cd=&amp;cad=rja&amp;docid=7i9N2UXce1ycdM&amp;tbnid=uA_TMiiCzVWP6M:&amp;ved=0CAUQjRw&amp;url=http://www.s9.com/Biography/Tversky-Amos&amp;ei=CNpmUpLSA8m92gXh6oC4Bw&amp;bvm=bv.55123115,d.aWc&amp;psig=AFQjCNFkOLdEQj2WyYoZpTBn1Etrgi4CMg&amp;ust=138255859177852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google.ca/url?sa=i&amp;rct=j&amp;q=&amp;esrc=s&amp;frm=1&amp;source=images&amp;cd=&amp;cad=rja&amp;docid=uK7e1o6KoDZJxM&amp;tbnid=jlrzwIZNUBWqwM:&amp;ved=0CAUQjRw&amp;url=http://en.wikipedia.org/wiki/Daniel_Kahneman&amp;ei=G-dmUoW2AYbS2AXft4D4CA&amp;bvm=bv.55123115,d.aWc&amp;psig=AFQjCNEg3aWKElLRWVOJlMcpCj5ODBlQ4Q&amp;ust=1382558619215988" TargetMode="External"/><Relationship Id="rId5" Type="http://schemas.openxmlformats.org/officeDocument/2006/relationships/image" Target="../media/image6.jpeg"/><Relationship Id="rId4" Type="http://schemas.openxmlformats.org/officeDocument/2006/relationships/hyperlink" Target="http://www.google.ca/url?sa=i&amp;rct=j&amp;q=&amp;esrc=s&amp;frm=1&amp;source=images&amp;cd=&amp;cad=rja&amp;docid=7i9N2UXce1ycdM&amp;tbnid=uA_TMiiCzVWP6M:&amp;ved=0CAUQjRw&amp;url=http://www.s9.com/Biography/Tversky-Amos&amp;ei=CNpmUpLSA8m92gXh6oC4Bw&amp;bvm=bv.55123115,d.aWc&amp;psig=AFQjCNFkOLdEQj2WyYoZpTBn1Etrgi4CMg&amp;ust=138255859177852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4267200"/>
          </a:xfrm>
        </p:spPr>
        <p:txBody>
          <a:bodyPr/>
          <a:lstStyle/>
          <a:p>
            <a:r>
              <a:rPr lang="en-US" dirty="0" smtClean="0"/>
              <a:t>Trouble with the (</a:t>
            </a:r>
            <a:r>
              <a:rPr lang="en-US" i="1" dirty="0" smtClean="0"/>
              <a:t>p</a:t>
            </a:r>
            <a:r>
              <a:rPr lang="en-US" dirty="0" smtClean="0"/>
              <a:t>-)curve</a:t>
            </a:r>
            <a:endParaRPr lang="en-US" dirty="0"/>
          </a:p>
        </p:txBody>
      </p:sp>
      <p:sp>
        <p:nvSpPr>
          <p:cNvPr id="3" name="Subtitle 2"/>
          <p:cNvSpPr>
            <a:spLocks noGrp="1"/>
          </p:cNvSpPr>
          <p:nvPr>
            <p:ph type="subTitle" idx="1"/>
          </p:nvPr>
        </p:nvSpPr>
        <p:spPr>
          <a:xfrm>
            <a:off x="1371600" y="3810000"/>
            <a:ext cx="6400800" cy="1219200"/>
          </a:xfrm>
        </p:spPr>
        <p:txBody>
          <a:bodyPr>
            <a:noAutofit/>
          </a:bodyPr>
          <a:lstStyle/>
          <a:p>
            <a:r>
              <a:rPr lang="en-US" sz="2800" dirty="0" smtClean="0">
                <a:solidFill>
                  <a:schemeClr val="tx1"/>
                </a:solidFill>
              </a:rPr>
              <a:t>Questionable Research Practices, Replication and Publishing in Psychology</a:t>
            </a:r>
            <a:endParaRPr lang="en-US" sz="2800" dirty="0">
              <a:solidFill>
                <a:schemeClr val="tx1"/>
              </a:solidFill>
            </a:endParaRPr>
          </a:p>
        </p:txBody>
      </p:sp>
    </p:spTree>
    <p:extLst>
      <p:ext uri="{BB962C8B-B14F-4D97-AF65-F5344CB8AC3E}">
        <p14:creationId xmlns:p14="http://schemas.microsoft.com/office/powerpoint/2010/main" val="809868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743200" y="1752600"/>
            <a:ext cx="5105400" cy="2743200"/>
            <a:chOff x="2590800" y="2057400"/>
            <a:chExt cx="6400800" cy="3503184"/>
          </a:xfrm>
        </p:grpSpPr>
        <p:pic>
          <p:nvPicPr>
            <p:cNvPr id="7" name="Picture 2"/>
            <p:cNvPicPr>
              <a:picLocks noChangeAspect="1" noChangeArrowheads="1"/>
            </p:cNvPicPr>
            <p:nvPr/>
          </p:nvPicPr>
          <p:blipFill>
            <a:blip r:embed="rId3" cstate="print"/>
            <a:srcRect/>
            <a:stretch>
              <a:fillRect/>
            </a:stretch>
          </p:blipFill>
          <p:spPr bwMode="auto">
            <a:xfrm>
              <a:off x="2590800" y="2057400"/>
              <a:ext cx="6400800" cy="3503184"/>
            </a:xfrm>
            <a:prstGeom prst="rect">
              <a:avLst/>
            </a:prstGeom>
            <a:noFill/>
            <a:ln w="9525">
              <a:noFill/>
              <a:miter lim="800000"/>
              <a:headEnd/>
              <a:tailEnd/>
            </a:ln>
            <a:effectLst/>
          </p:spPr>
        </p:pic>
        <p:sp>
          <p:nvSpPr>
            <p:cNvPr id="4" name="Rectangle 3"/>
            <p:cNvSpPr/>
            <p:nvPr/>
          </p:nvSpPr>
          <p:spPr>
            <a:xfrm>
              <a:off x="3200400" y="5181600"/>
              <a:ext cx="518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301752" y="914400"/>
            <a:ext cx="8534400" cy="758952"/>
          </a:xfrm>
        </p:spPr>
        <p:txBody>
          <a:bodyPr>
            <a:normAutofit fontScale="90000"/>
          </a:bodyPr>
          <a:lstStyle/>
          <a:p>
            <a:r>
              <a:rPr lang="en-US" dirty="0" smtClean="0"/>
              <a:t>Detecting fraud by examining published and raw data</a:t>
            </a:r>
            <a:endParaRPr lang="en-US" dirty="0"/>
          </a:p>
        </p:txBody>
      </p:sp>
      <p:pic>
        <p:nvPicPr>
          <p:cNvPr id="14338" name="Picture 2" descr="http://www.nature.com/polopoly_fs/7.5193.1341308872!/image/Uri-SHB.jpg_gen/derivatives/landscape_200/Uri-SHB.jpg"/>
          <p:cNvPicPr>
            <a:picLocks noChangeAspect="1" noChangeArrowheads="1"/>
          </p:cNvPicPr>
          <p:nvPr/>
        </p:nvPicPr>
        <p:blipFill>
          <a:blip r:embed="rId4" cstate="print"/>
          <a:srcRect/>
          <a:stretch>
            <a:fillRect/>
          </a:stretch>
        </p:blipFill>
        <p:spPr bwMode="auto">
          <a:xfrm>
            <a:off x="381000" y="1600200"/>
            <a:ext cx="1905000" cy="2533651"/>
          </a:xfrm>
          <a:prstGeom prst="rect">
            <a:avLst/>
          </a:prstGeom>
          <a:noFill/>
        </p:spPr>
      </p:pic>
      <p:sp>
        <p:nvSpPr>
          <p:cNvPr id="6" name="Rectangle 5"/>
          <p:cNvSpPr/>
          <p:nvPr/>
        </p:nvSpPr>
        <p:spPr>
          <a:xfrm>
            <a:off x="76200" y="4244876"/>
            <a:ext cx="8763000" cy="2308324"/>
          </a:xfrm>
          <a:prstGeom prst="rect">
            <a:avLst/>
          </a:prstGeom>
        </p:spPr>
        <p:txBody>
          <a:bodyPr wrap="square">
            <a:spAutoFit/>
          </a:bodyPr>
          <a:lstStyle/>
          <a:p>
            <a:pPr lvl="1">
              <a:buNone/>
            </a:pPr>
            <a:r>
              <a:rPr lang="en-US" sz="2400" dirty="0" smtClean="0">
                <a:latin typeface="+mj-lt"/>
              </a:rPr>
              <a:t>Typically, at least 50% of samples asked for their “willingness to pay” for things, generate numbers that are multiples of 5 (e.g. $5, $10, $15). Not so in </a:t>
            </a:r>
            <a:r>
              <a:rPr lang="en-US" sz="2400" dirty="0" err="1" smtClean="0">
                <a:latin typeface="+mj-lt"/>
              </a:rPr>
              <a:t>Smeesters</a:t>
            </a:r>
            <a:r>
              <a:rPr lang="en-US" sz="2400" dirty="0" smtClean="0">
                <a:latin typeface="+mj-lt"/>
              </a:rPr>
              <a:t>’ data.</a:t>
            </a:r>
          </a:p>
          <a:p>
            <a:pPr lvl="1">
              <a:buNone/>
            </a:pPr>
            <a:r>
              <a:rPr lang="en-US" sz="2400" dirty="0" smtClean="0">
                <a:latin typeface="+mj-lt"/>
              </a:rPr>
              <a:t>In </a:t>
            </a:r>
            <a:r>
              <a:rPr lang="en-US" sz="2400" dirty="0" err="1" smtClean="0">
                <a:latin typeface="+mj-lt"/>
              </a:rPr>
              <a:t>Smeesters</a:t>
            </a:r>
            <a:r>
              <a:rPr lang="en-US" sz="2400" dirty="0" smtClean="0">
                <a:latin typeface="+mj-lt"/>
              </a:rPr>
              <a:t>’ data, only approximately 20% of data were multiples of 5.</a:t>
            </a:r>
            <a:endParaRPr lang="en-US" sz="2400" dirty="0">
              <a:latin typeface="+mj-lt"/>
            </a:endParaRPr>
          </a:p>
        </p:txBody>
      </p:sp>
    </p:spTree>
    <p:extLst>
      <p:ext uri="{BB962C8B-B14F-4D97-AF65-F5344CB8AC3E}">
        <p14:creationId xmlns:p14="http://schemas.microsoft.com/office/powerpoint/2010/main" val="133006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76400"/>
            <a:ext cx="756067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1752" y="917448"/>
            <a:ext cx="8534400" cy="758952"/>
          </a:xfrm>
        </p:spPr>
        <p:txBody>
          <a:bodyPr>
            <a:normAutofit fontScale="90000"/>
          </a:bodyPr>
          <a:lstStyle/>
          <a:p>
            <a:r>
              <a:rPr lang="en-US" dirty="0" smtClean="0"/>
              <a:t>Detecting fraud by examining published and raw data</a:t>
            </a:r>
            <a:endParaRPr lang="en-US" dirty="0"/>
          </a:p>
        </p:txBody>
      </p:sp>
    </p:spTree>
    <p:extLst>
      <p:ext uri="{BB962C8B-B14F-4D97-AF65-F5344CB8AC3E}">
        <p14:creationId xmlns:p14="http://schemas.microsoft.com/office/powerpoint/2010/main" val="3137093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600200"/>
          </a:xfrm>
        </p:spPr>
        <p:txBody>
          <a:bodyPr>
            <a:normAutofit fontScale="90000"/>
          </a:bodyPr>
          <a:lstStyle/>
          <a:p>
            <a:r>
              <a:rPr lang="en-US" dirty="0" smtClean="0"/>
              <a:t>Fraud will be a lot harder to get away with if data are routinely archived</a:t>
            </a:r>
            <a:endParaRPr lang="en-US" dirty="0"/>
          </a:p>
        </p:txBody>
      </p:sp>
      <p:sp>
        <p:nvSpPr>
          <p:cNvPr id="3" name="Content Placeholder 2"/>
          <p:cNvSpPr>
            <a:spLocks noGrp="1"/>
          </p:cNvSpPr>
          <p:nvPr>
            <p:ph idx="1"/>
          </p:nvPr>
        </p:nvSpPr>
        <p:spPr>
          <a:xfrm>
            <a:off x="457200" y="2286000"/>
            <a:ext cx="8229600" cy="4343400"/>
          </a:xfrm>
        </p:spPr>
        <p:txBody>
          <a:bodyPr>
            <a:normAutofit lnSpcReduction="10000"/>
          </a:bodyPr>
          <a:lstStyle/>
          <a:p>
            <a:r>
              <a:rPr lang="en-US" dirty="0" err="1" smtClean="0">
                <a:solidFill>
                  <a:schemeClr val="tx1"/>
                </a:solidFill>
              </a:rPr>
              <a:t>Simonsohn’s</a:t>
            </a:r>
            <a:r>
              <a:rPr lang="en-US" dirty="0" smtClean="0">
                <a:solidFill>
                  <a:schemeClr val="tx1"/>
                </a:solidFill>
              </a:rPr>
              <a:t> paper is called “Just post it”.</a:t>
            </a:r>
          </a:p>
          <a:p>
            <a:r>
              <a:rPr lang="en-US" dirty="0" smtClean="0">
                <a:solidFill>
                  <a:schemeClr val="tx1"/>
                </a:solidFill>
              </a:rPr>
              <a:t>Fraud in these cases could not have been confirmed without access to the data.</a:t>
            </a:r>
          </a:p>
          <a:p>
            <a:r>
              <a:rPr lang="en-US" dirty="0" smtClean="0">
                <a:solidFill>
                  <a:schemeClr val="tx1"/>
                </a:solidFill>
              </a:rPr>
              <a:t>Existing guidelines (e.g. </a:t>
            </a:r>
            <a:r>
              <a:rPr lang="en-US" dirty="0">
                <a:solidFill>
                  <a:schemeClr val="tx1"/>
                </a:solidFill>
              </a:rPr>
              <a:t>Section 8.14 </a:t>
            </a:r>
            <a:r>
              <a:rPr lang="en-US" dirty="0" smtClean="0">
                <a:solidFill>
                  <a:schemeClr val="tx1"/>
                </a:solidFill>
              </a:rPr>
              <a:t>of the APA’s </a:t>
            </a:r>
            <a:r>
              <a:rPr lang="en-US" i="1" dirty="0" smtClean="0">
                <a:solidFill>
                  <a:schemeClr val="tx1"/>
                </a:solidFill>
              </a:rPr>
              <a:t>Ethical Principles of Psychologists and Code of Conduct</a:t>
            </a:r>
            <a:r>
              <a:rPr lang="en-US" dirty="0" smtClean="0">
                <a:solidFill>
                  <a:schemeClr val="tx1"/>
                </a:solidFill>
              </a:rPr>
              <a:t>) are inadequate.</a:t>
            </a:r>
          </a:p>
          <a:p>
            <a:r>
              <a:rPr lang="en-US" dirty="0" err="1" smtClean="0">
                <a:solidFill>
                  <a:schemeClr val="tx1"/>
                </a:solidFill>
              </a:rPr>
              <a:t>Wicherts</a:t>
            </a:r>
            <a:r>
              <a:rPr lang="en-US" dirty="0" smtClean="0">
                <a:solidFill>
                  <a:schemeClr val="tx1"/>
                </a:solidFill>
              </a:rPr>
              <a:t> et al. (2006; 2011)</a:t>
            </a:r>
          </a:p>
          <a:p>
            <a:pPr lvl="1"/>
            <a:r>
              <a:rPr lang="en-US" sz="1800" dirty="0" smtClean="0">
                <a:solidFill>
                  <a:schemeClr val="tx1"/>
                </a:solidFill>
              </a:rPr>
              <a:t>75% of a sample of psychologists refused to share their data when asked.</a:t>
            </a:r>
          </a:p>
          <a:p>
            <a:pPr lvl="1"/>
            <a:r>
              <a:rPr lang="en-US" sz="1800" dirty="0" smtClean="0">
                <a:solidFill>
                  <a:schemeClr val="tx1"/>
                </a:solidFill>
              </a:rPr>
              <a:t>Those who refused were more likely than those who agreed to have errors in their published statistics. In other words their published </a:t>
            </a:r>
            <a:r>
              <a:rPr lang="en-US" sz="1800" i="1" dirty="0" smtClean="0">
                <a:solidFill>
                  <a:schemeClr val="tx1"/>
                </a:solidFill>
              </a:rPr>
              <a:t>t</a:t>
            </a:r>
            <a:r>
              <a:rPr lang="en-US" sz="1800" dirty="0">
                <a:solidFill>
                  <a:schemeClr val="tx1"/>
                </a:solidFill>
              </a:rPr>
              <a:t>, </a:t>
            </a:r>
            <a:r>
              <a:rPr lang="en-US" sz="1800" i="1" dirty="0">
                <a:solidFill>
                  <a:schemeClr val="tx1"/>
                </a:solidFill>
              </a:rPr>
              <a:t>F</a:t>
            </a:r>
            <a:r>
              <a:rPr lang="en-US" sz="1800" dirty="0">
                <a:solidFill>
                  <a:schemeClr val="tx1"/>
                </a:solidFill>
              </a:rPr>
              <a:t>, or </a:t>
            </a:r>
            <a:r>
              <a:rPr lang="el-GR" sz="1800" i="1" dirty="0">
                <a:solidFill>
                  <a:schemeClr val="tx1"/>
                </a:solidFill>
              </a:rPr>
              <a:t>χ</a:t>
            </a:r>
            <a:r>
              <a:rPr lang="en-US" sz="1800" baseline="30000" dirty="0">
                <a:solidFill>
                  <a:schemeClr val="tx1"/>
                </a:solidFill>
              </a:rPr>
              <a:t>2</a:t>
            </a:r>
            <a:r>
              <a:rPr lang="en-US" sz="1800" dirty="0">
                <a:solidFill>
                  <a:schemeClr val="tx1"/>
                </a:solidFill>
              </a:rPr>
              <a:t> </a:t>
            </a:r>
            <a:r>
              <a:rPr lang="en-US" sz="1800" dirty="0" smtClean="0">
                <a:solidFill>
                  <a:schemeClr val="tx1"/>
                </a:solidFill>
              </a:rPr>
              <a:t>statistics were inconsistent with the </a:t>
            </a:r>
            <a:r>
              <a:rPr lang="en-US" sz="1800" i="1" dirty="0">
                <a:solidFill>
                  <a:schemeClr val="tx1"/>
                </a:solidFill>
              </a:rPr>
              <a:t>p</a:t>
            </a:r>
            <a:r>
              <a:rPr lang="en-US" sz="1800" dirty="0">
                <a:solidFill>
                  <a:schemeClr val="tx1"/>
                </a:solidFill>
              </a:rPr>
              <a:t> </a:t>
            </a:r>
            <a:r>
              <a:rPr lang="en-US" sz="1800" dirty="0" smtClean="0">
                <a:solidFill>
                  <a:schemeClr val="tx1"/>
                </a:solidFill>
              </a:rPr>
              <a:t>values reported in the papers.</a:t>
            </a:r>
            <a:endParaRPr lang="en-US" sz="1800" dirty="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3872368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lstStyle/>
          <a:p>
            <a:r>
              <a:rPr lang="en-US" dirty="0" smtClean="0"/>
              <a:t>Data sharing</a:t>
            </a:r>
            <a:endParaRPr lang="en-US" dirty="0"/>
          </a:p>
        </p:txBody>
      </p:sp>
      <p:sp>
        <p:nvSpPr>
          <p:cNvPr id="3" name="Content Placeholder 2"/>
          <p:cNvSpPr>
            <a:spLocks noGrp="1"/>
          </p:cNvSpPr>
          <p:nvPr>
            <p:ph idx="1"/>
          </p:nvPr>
        </p:nvSpPr>
        <p:spPr>
          <a:xfrm>
            <a:off x="301752" y="1219200"/>
            <a:ext cx="8503920" cy="5105400"/>
          </a:xfrm>
        </p:spPr>
        <p:txBody>
          <a:bodyPr>
            <a:normAutofit lnSpcReduction="10000"/>
          </a:bodyPr>
          <a:lstStyle/>
          <a:p>
            <a:r>
              <a:rPr lang="en-US" dirty="0" smtClean="0">
                <a:solidFill>
                  <a:schemeClr val="tx1"/>
                </a:solidFill>
              </a:rPr>
              <a:t>Perhaps journals, universities and granting agencies ought to start mandatory </a:t>
            </a:r>
            <a:r>
              <a:rPr lang="en-US" dirty="0" err="1" smtClean="0">
                <a:solidFill>
                  <a:schemeClr val="tx1"/>
                </a:solidFill>
              </a:rPr>
              <a:t>centralised</a:t>
            </a:r>
            <a:r>
              <a:rPr lang="en-US" dirty="0" smtClean="0">
                <a:solidFill>
                  <a:schemeClr val="tx1"/>
                </a:solidFill>
              </a:rPr>
              <a:t> data storage.</a:t>
            </a:r>
          </a:p>
          <a:p>
            <a:r>
              <a:rPr lang="en-US" dirty="0" smtClean="0">
                <a:solidFill>
                  <a:schemeClr val="tx1"/>
                </a:solidFill>
              </a:rPr>
              <a:t>Are there any impediments to this?</a:t>
            </a:r>
          </a:p>
          <a:p>
            <a:pPr lvl="1"/>
            <a:r>
              <a:rPr lang="en-US" sz="2000" dirty="0">
                <a:solidFill>
                  <a:schemeClr val="tx1"/>
                </a:solidFill>
              </a:rPr>
              <a:t>Protection of participants’ anonymity</a:t>
            </a:r>
          </a:p>
          <a:p>
            <a:pPr lvl="2"/>
            <a:r>
              <a:rPr lang="en-US" sz="2000" dirty="0">
                <a:solidFill>
                  <a:schemeClr val="tx1"/>
                </a:solidFill>
              </a:rPr>
              <a:t>But there are ways to make data anonymous and many (most?) datasets already are anonymous</a:t>
            </a:r>
          </a:p>
          <a:p>
            <a:pPr lvl="1"/>
            <a:r>
              <a:rPr lang="en-US" sz="2000" dirty="0">
                <a:solidFill>
                  <a:schemeClr val="tx1"/>
                </a:solidFill>
              </a:rPr>
              <a:t>Researchers may want to conduct additional analyses</a:t>
            </a:r>
          </a:p>
          <a:p>
            <a:pPr lvl="2"/>
            <a:r>
              <a:rPr lang="en-US" sz="2000" dirty="0">
                <a:solidFill>
                  <a:schemeClr val="tx1"/>
                </a:solidFill>
              </a:rPr>
              <a:t>Perhaps allow such researchers a period of time before data are made </a:t>
            </a:r>
            <a:r>
              <a:rPr lang="en-US" sz="2000" dirty="0" smtClean="0">
                <a:solidFill>
                  <a:schemeClr val="tx1"/>
                </a:solidFill>
              </a:rPr>
              <a:t>available?</a:t>
            </a:r>
          </a:p>
          <a:p>
            <a:pPr lvl="2"/>
            <a:r>
              <a:rPr lang="en-US" sz="2000" dirty="0" smtClean="0">
                <a:solidFill>
                  <a:schemeClr val="tx1"/>
                </a:solidFill>
              </a:rPr>
              <a:t>Involve </a:t>
            </a:r>
            <a:r>
              <a:rPr lang="en-US" sz="2000" dirty="0">
                <a:solidFill>
                  <a:schemeClr val="tx1"/>
                </a:solidFill>
              </a:rPr>
              <a:t>the original researchers in the re-analysis</a:t>
            </a:r>
            <a:r>
              <a:rPr lang="en-US" sz="2000" dirty="0" smtClean="0">
                <a:solidFill>
                  <a:schemeClr val="tx1"/>
                </a:solidFill>
              </a:rPr>
              <a:t>.</a:t>
            </a:r>
            <a:endParaRPr lang="en-US" dirty="0" smtClean="0">
              <a:solidFill>
                <a:schemeClr val="tx1"/>
              </a:solidFill>
            </a:endParaRPr>
          </a:p>
          <a:p>
            <a:r>
              <a:rPr lang="en-US" dirty="0" smtClean="0">
                <a:solidFill>
                  <a:schemeClr val="tx1"/>
                </a:solidFill>
              </a:rPr>
              <a:t>Data sharing is coming. Some journals are strongly encouraging (e.g. </a:t>
            </a:r>
            <a:r>
              <a:rPr lang="en-US" i="1" dirty="0" smtClean="0">
                <a:solidFill>
                  <a:schemeClr val="tx1"/>
                </a:solidFill>
              </a:rPr>
              <a:t>Journal of Research in Personality</a:t>
            </a:r>
            <a:r>
              <a:rPr lang="en-US" dirty="0" smtClean="0">
                <a:solidFill>
                  <a:schemeClr val="tx1"/>
                </a:solidFill>
              </a:rPr>
              <a:t>) and others are now requiring </a:t>
            </a:r>
            <a:r>
              <a:rPr lang="en-US" dirty="0">
                <a:solidFill>
                  <a:schemeClr val="tx1"/>
                </a:solidFill>
              </a:rPr>
              <a:t>(e.g. </a:t>
            </a:r>
            <a:r>
              <a:rPr lang="en-US" i="1" dirty="0">
                <a:solidFill>
                  <a:schemeClr val="tx1"/>
                </a:solidFill>
              </a:rPr>
              <a:t>Judgment and Decision Making</a:t>
            </a:r>
            <a:r>
              <a:rPr lang="en-US" dirty="0" smtClean="0">
                <a:solidFill>
                  <a:schemeClr val="tx1"/>
                </a:solidFill>
              </a:rPr>
              <a:t>) that data files are submitted for accepted articles.</a:t>
            </a:r>
          </a:p>
        </p:txBody>
      </p:sp>
    </p:spTree>
    <p:extLst>
      <p:ext uri="{BB962C8B-B14F-4D97-AF65-F5344CB8AC3E}">
        <p14:creationId xmlns:p14="http://schemas.microsoft.com/office/powerpoint/2010/main" val="2732819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lstStyle/>
          <a:p>
            <a:r>
              <a:rPr lang="en-US" dirty="0" smtClean="0"/>
              <a:t>Recommendations</a:t>
            </a:r>
            <a:endParaRPr lang="en-US" dirty="0"/>
          </a:p>
        </p:txBody>
      </p:sp>
      <p:sp>
        <p:nvSpPr>
          <p:cNvPr id="3" name="Content Placeholder 2"/>
          <p:cNvSpPr>
            <a:spLocks noGrp="1"/>
          </p:cNvSpPr>
          <p:nvPr>
            <p:ph idx="1"/>
          </p:nvPr>
        </p:nvSpPr>
        <p:spPr>
          <a:xfrm>
            <a:off x="457200" y="1295400"/>
            <a:ext cx="8229600" cy="4830763"/>
          </a:xfrm>
        </p:spPr>
        <p:txBody>
          <a:bodyPr/>
          <a:lstStyle/>
          <a:p>
            <a:pPr marL="0" indent="0">
              <a:buNone/>
            </a:pPr>
            <a:r>
              <a:rPr lang="en-US" dirty="0" smtClean="0">
                <a:solidFill>
                  <a:schemeClr val="tx1"/>
                </a:solidFill>
              </a:rPr>
              <a:t>(1) Get ready to share your data!</a:t>
            </a:r>
            <a:endParaRPr lang="en-US" dirty="0">
              <a:solidFill>
                <a:schemeClr val="tx1"/>
              </a:solidFill>
            </a:endParaRPr>
          </a:p>
        </p:txBody>
      </p:sp>
    </p:spTree>
    <p:extLst>
      <p:ext uri="{BB962C8B-B14F-4D97-AF65-F5344CB8AC3E}">
        <p14:creationId xmlns:p14="http://schemas.microsoft.com/office/powerpoint/2010/main" val="517821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914400"/>
            <a:ext cx="8534400" cy="758952"/>
          </a:xfrm>
        </p:spPr>
        <p:txBody>
          <a:bodyPr>
            <a:normAutofit fontScale="90000"/>
          </a:bodyPr>
          <a:lstStyle/>
          <a:p>
            <a:r>
              <a:rPr lang="en-US" dirty="0" smtClean="0"/>
              <a:t>Questionable Research Practices</a:t>
            </a:r>
            <a:endParaRPr lang="en-US" dirty="0"/>
          </a:p>
        </p:txBody>
      </p:sp>
      <p:sp>
        <p:nvSpPr>
          <p:cNvPr id="3" name="Content Placeholder 2"/>
          <p:cNvSpPr>
            <a:spLocks noGrp="1"/>
          </p:cNvSpPr>
          <p:nvPr>
            <p:ph idx="1"/>
          </p:nvPr>
        </p:nvSpPr>
        <p:spPr>
          <a:xfrm>
            <a:off x="301752" y="1600200"/>
            <a:ext cx="8503920" cy="5257800"/>
          </a:xfrm>
        </p:spPr>
        <p:txBody>
          <a:bodyPr>
            <a:normAutofit/>
          </a:bodyPr>
          <a:lstStyle/>
          <a:p>
            <a:r>
              <a:rPr lang="en-US" dirty="0" smtClean="0">
                <a:solidFill>
                  <a:schemeClr val="tx1"/>
                </a:solidFill>
              </a:rPr>
              <a:t>Recently, attention has been focused on a series of so-called QRPs, a.k.a. researcher degrees of freedom.</a:t>
            </a:r>
          </a:p>
          <a:p>
            <a:r>
              <a:rPr lang="en-US" dirty="0" smtClean="0">
                <a:solidFill>
                  <a:schemeClr val="tx1"/>
                </a:solidFill>
              </a:rPr>
              <a:t>Brought into focus by Daryl </a:t>
            </a:r>
            <a:r>
              <a:rPr lang="en-US" dirty="0" err="1" smtClean="0">
                <a:solidFill>
                  <a:schemeClr val="tx1"/>
                </a:solidFill>
              </a:rPr>
              <a:t>Bem’s</a:t>
            </a:r>
            <a:r>
              <a:rPr lang="en-US" dirty="0" smtClean="0">
                <a:solidFill>
                  <a:schemeClr val="tx1"/>
                </a:solidFill>
              </a:rPr>
              <a:t> 9-study </a:t>
            </a:r>
            <a:r>
              <a:rPr lang="en-US" i="1" dirty="0" smtClean="0">
                <a:solidFill>
                  <a:schemeClr val="tx1"/>
                </a:solidFill>
              </a:rPr>
              <a:t>Journal of Personality and Social Psychology</a:t>
            </a:r>
            <a:r>
              <a:rPr lang="en-US" dirty="0" smtClean="0">
                <a:solidFill>
                  <a:schemeClr val="tx1"/>
                </a:solidFill>
              </a:rPr>
              <a:t> paper which purported to show evidence for </a:t>
            </a:r>
            <a:r>
              <a:rPr lang="en-US" i="1" dirty="0" smtClean="0">
                <a:solidFill>
                  <a:schemeClr val="tx1"/>
                </a:solidFill>
              </a:rPr>
              <a:t>Psi</a:t>
            </a:r>
            <a:r>
              <a:rPr lang="en-US" dirty="0" smtClean="0">
                <a:solidFill>
                  <a:schemeClr val="tx1"/>
                </a:solidFill>
              </a:rPr>
              <a:t> phenomena.</a:t>
            </a:r>
          </a:p>
          <a:p>
            <a:r>
              <a:rPr lang="en-US" dirty="0" smtClean="0">
                <a:solidFill>
                  <a:schemeClr val="tx1"/>
                </a:solidFill>
              </a:rPr>
              <a:t>JPSP’s editors defended its publication. The paper passed “stringent peer review” and meets our current standards of evidence.</a:t>
            </a:r>
          </a:p>
          <a:p>
            <a:r>
              <a:rPr lang="en-US" dirty="0" smtClean="0">
                <a:solidFill>
                  <a:schemeClr val="tx1"/>
                </a:solidFill>
              </a:rPr>
              <a:t>The paper presents us with a dilemma. Either,</a:t>
            </a:r>
          </a:p>
          <a:p>
            <a:pPr marL="457200" indent="-457200">
              <a:buAutoNum type="arabicParenBoth"/>
            </a:pPr>
            <a:r>
              <a:rPr lang="en-US" i="1" dirty="0" smtClean="0">
                <a:solidFill>
                  <a:schemeClr val="tx1"/>
                </a:solidFill>
              </a:rPr>
              <a:t>Psi</a:t>
            </a:r>
            <a:r>
              <a:rPr lang="en-US" dirty="0" smtClean="0">
                <a:solidFill>
                  <a:schemeClr val="tx1"/>
                </a:solidFill>
              </a:rPr>
              <a:t> phenomena are real, or</a:t>
            </a:r>
          </a:p>
          <a:p>
            <a:pPr marL="457200" indent="-457200">
              <a:buAutoNum type="arabicParenBoth"/>
            </a:pPr>
            <a:r>
              <a:rPr lang="en-US" dirty="0" smtClean="0">
                <a:solidFill>
                  <a:schemeClr val="tx1"/>
                </a:solidFill>
              </a:rPr>
              <a:t>There is something wrong with our current standards of evidence.</a:t>
            </a:r>
            <a:endParaRPr lang="en-US" dirty="0">
              <a:solidFill>
                <a:schemeClr val="tx1"/>
              </a:solidFill>
            </a:endParaRPr>
          </a:p>
        </p:txBody>
      </p:sp>
    </p:spTree>
    <p:extLst>
      <p:ext uri="{BB962C8B-B14F-4D97-AF65-F5344CB8AC3E}">
        <p14:creationId xmlns:p14="http://schemas.microsoft.com/office/powerpoint/2010/main" val="4108375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914400"/>
            <a:ext cx="8534400" cy="758952"/>
          </a:xfrm>
        </p:spPr>
        <p:txBody>
          <a:bodyPr>
            <a:normAutofit fontScale="90000"/>
          </a:bodyPr>
          <a:lstStyle/>
          <a:p>
            <a:r>
              <a:rPr lang="en-US" dirty="0" smtClean="0"/>
              <a:t>Questionable Research Practices</a:t>
            </a:r>
            <a:endParaRPr lang="en-US" dirty="0"/>
          </a:p>
        </p:txBody>
      </p:sp>
      <p:sp>
        <p:nvSpPr>
          <p:cNvPr id="3" name="Content Placeholder 2"/>
          <p:cNvSpPr>
            <a:spLocks noGrp="1"/>
          </p:cNvSpPr>
          <p:nvPr>
            <p:ph idx="1"/>
          </p:nvPr>
        </p:nvSpPr>
        <p:spPr>
          <a:xfrm>
            <a:off x="301752" y="1066800"/>
            <a:ext cx="8503920" cy="5410200"/>
          </a:xfrm>
        </p:spPr>
        <p:txBody>
          <a:bodyPr>
            <a:normAutofit lnSpcReduction="10000"/>
          </a:bodyPr>
          <a:lstStyle/>
          <a:p>
            <a:pPr marL="0" indent="0">
              <a:buNone/>
            </a:pPr>
            <a:endParaRPr lang="en-US" dirty="0" smtClean="0">
              <a:solidFill>
                <a:schemeClr val="tx1"/>
              </a:solidFill>
            </a:endParaRPr>
          </a:p>
          <a:p>
            <a:r>
              <a:rPr lang="en-US" dirty="0" smtClean="0">
                <a:solidFill>
                  <a:schemeClr val="tx1"/>
                </a:solidFill>
              </a:rPr>
              <a:t>Simmons, Nelson &amp; </a:t>
            </a:r>
            <a:r>
              <a:rPr lang="en-US" dirty="0" err="1" smtClean="0">
                <a:solidFill>
                  <a:schemeClr val="tx1"/>
                </a:solidFill>
              </a:rPr>
              <a:t>Simonsohn</a:t>
            </a:r>
            <a:r>
              <a:rPr lang="en-US" dirty="0" smtClean="0">
                <a:solidFill>
                  <a:schemeClr val="tx1"/>
                </a:solidFill>
              </a:rPr>
              <a:t> (2011)</a:t>
            </a:r>
          </a:p>
          <a:p>
            <a:r>
              <a:rPr lang="en-US" dirty="0" smtClean="0">
                <a:solidFill>
                  <a:schemeClr val="tx1"/>
                </a:solidFill>
              </a:rPr>
              <a:t>In the course of a typical study, researchers have to make many decisions that may not have immediately obvious answers:</a:t>
            </a:r>
          </a:p>
          <a:p>
            <a:pPr lvl="1"/>
            <a:r>
              <a:rPr lang="en-US" sz="2000" dirty="0">
                <a:solidFill>
                  <a:schemeClr val="tx1"/>
                </a:solidFill>
              </a:rPr>
              <a:t>How many participants should I test?</a:t>
            </a:r>
          </a:p>
          <a:p>
            <a:pPr lvl="1"/>
            <a:r>
              <a:rPr lang="en-US" sz="2000" dirty="0">
                <a:solidFill>
                  <a:schemeClr val="tx1"/>
                </a:solidFill>
              </a:rPr>
              <a:t>Should any participants be excluded from the dataset?</a:t>
            </a:r>
          </a:p>
          <a:p>
            <a:pPr lvl="1"/>
            <a:r>
              <a:rPr lang="en-US" sz="2000" dirty="0">
                <a:solidFill>
                  <a:schemeClr val="tx1"/>
                </a:solidFill>
              </a:rPr>
              <a:t>If there are a variety of potential DVs, which are the right </a:t>
            </a:r>
            <a:r>
              <a:rPr lang="en-US" sz="2000" dirty="0" smtClean="0">
                <a:solidFill>
                  <a:schemeClr val="tx1"/>
                </a:solidFill>
              </a:rPr>
              <a:t>ones for me to use?</a:t>
            </a:r>
            <a:endParaRPr lang="en-US" sz="2000" dirty="0">
              <a:solidFill>
                <a:schemeClr val="tx1"/>
              </a:solidFill>
            </a:endParaRPr>
          </a:p>
          <a:p>
            <a:pPr lvl="1"/>
            <a:r>
              <a:rPr lang="en-US" sz="2000" dirty="0">
                <a:solidFill>
                  <a:schemeClr val="tx1"/>
                </a:solidFill>
              </a:rPr>
              <a:t>Which are the important conditions </a:t>
            </a:r>
            <a:r>
              <a:rPr lang="en-US" sz="2000" dirty="0" smtClean="0">
                <a:solidFill>
                  <a:schemeClr val="tx1"/>
                </a:solidFill>
              </a:rPr>
              <a:t>(levels of the IV) to </a:t>
            </a:r>
            <a:r>
              <a:rPr lang="en-US" sz="2000" dirty="0">
                <a:solidFill>
                  <a:schemeClr val="tx1"/>
                </a:solidFill>
              </a:rPr>
              <a:t>compare?</a:t>
            </a:r>
          </a:p>
          <a:p>
            <a:r>
              <a:rPr lang="en-US" dirty="0" smtClean="0">
                <a:solidFill>
                  <a:schemeClr val="tx1"/>
                </a:solidFill>
              </a:rPr>
              <a:t>The ambiguity in these “researcher degrees of freedom” leave room for self-serving biases to affect decisions. We might make these decisions </a:t>
            </a:r>
            <a:r>
              <a:rPr lang="en-US" i="1" dirty="0" smtClean="0">
                <a:solidFill>
                  <a:schemeClr val="tx1"/>
                </a:solidFill>
              </a:rPr>
              <a:t>after</a:t>
            </a:r>
            <a:r>
              <a:rPr lang="en-US" dirty="0" smtClean="0">
                <a:solidFill>
                  <a:schemeClr val="tx1"/>
                </a:solidFill>
              </a:rPr>
              <a:t> examining their effect on the </a:t>
            </a:r>
            <a:r>
              <a:rPr lang="en-US" i="1" dirty="0" smtClean="0">
                <a:solidFill>
                  <a:schemeClr val="tx1"/>
                </a:solidFill>
              </a:rPr>
              <a:t>p</a:t>
            </a:r>
            <a:r>
              <a:rPr lang="en-US" dirty="0" smtClean="0">
                <a:solidFill>
                  <a:schemeClr val="tx1"/>
                </a:solidFill>
              </a:rPr>
              <a:t>-value.</a:t>
            </a:r>
            <a:endParaRPr lang="en-US" dirty="0">
              <a:solidFill>
                <a:schemeClr val="tx1"/>
              </a:solidFill>
            </a:endParaRPr>
          </a:p>
        </p:txBody>
      </p:sp>
    </p:spTree>
    <p:extLst>
      <p:ext uri="{BB962C8B-B14F-4D97-AF65-F5344CB8AC3E}">
        <p14:creationId xmlns:p14="http://schemas.microsoft.com/office/powerpoint/2010/main" val="2297746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914400"/>
            <a:ext cx="8534400" cy="758952"/>
          </a:xfrm>
        </p:spPr>
        <p:txBody>
          <a:bodyPr>
            <a:normAutofit fontScale="90000"/>
          </a:bodyPr>
          <a:lstStyle/>
          <a:p>
            <a:r>
              <a:rPr lang="en-US" dirty="0" smtClean="0"/>
              <a:t>Questionable Research Practices</a:t>
            </a:r>
            <a:endParaRPr lang="en-US" dirty="0"/>
          </a:p>
        </p:txBody>
      </p:sp>
      <p:sp>
        <p:nvSpPr>
          <p:cNvPr id="3" name="Content Placeholder 2"/>
          <p:cNvSpPr>
            <a:spLocks noGrp="1"/>
          </p:cNvSpPr>
          <p:nvPr>
            <p:ph idx="1"/>
          </p:nvPr>
        </p:nvSpPr>
        <p:spPr>
          <a:xfrm>
            <a:off x="301752" y="1600200"/>
            <a:ext cx="8503920" cy="5105400"/>
          </a:xfrm>
        </p:spPr>
        <p:txBody>
          <a:bodyPr>
            <a:normAutofit lnSpcReduction="10000"/>
          </a:bodyPr>
          <a:lstStyle/>
          <a:p>
            <a:r>
              <a:rPr lang="en-US" i="1" dirty="0">
                <a:solidFill>
                  <a:schemeClr val="tx1"/>
                </a:solidFill>
              </a:rPr>
              <a:t>p</a:t>
            </a:r>
            <a:r>
              <a:rPr lang="en-US" dirty="0" smtClean="0">
                <a:solidFill>
                  <a:schemeClr val="tx1"/>
                </a:solidFill>
              </a:rPr>
              <a:t>-hacking: </a:t>
            </a:r>
            <a:r>
              <a:rPr lang="en-US" dirty="0" err="1" smtClean="0">
                <a:solidFill>
                  <a:schemeClr val="tx1"/>
                </a:solidFill>
              </a:rPr>
              <a:t>Analysing</a:t>
            </a:r>
            <a:r>
              <a:rPr lang="en-US" dirty="0" smtClean="0">
                <a:solidFill>
                  <a:schemeClr val="tx1"/>
                </a:solidFill>
              </a:rPr>
              <a:t> your data multiple ways and selectively reporting only those that result in </a:t>
            </a:r>
            <a:r>
              <a:rPr lang="en-US" i="1" dirty="0" smtClean="0">
                <a:solidFill>
                  <a:schemeClr val="tx1"/>
                </a:solidFill>
              </a:rPr>
              <a:t>p </a:t>
            </a:r>
            <a:r>
              <a:rPr lang="en-US" dirty="0" smtClean="0">
                <a:solidFill>
                  <a:schemeClr val="tx1"/>
                </a:solidFill>
              </a:rPr>
              <a:t>&lt; .05.</a:t>
            </a:r>
          </a:p>
          <a:p>
            <a:r>
              <a:rPr lang="en-US" dirty="0" smtClean="0">
                <a:solidFill>
                  <a:schemeClr val="tx1"/>
                </a:solidFill>
              </a:rPr>
              <a:t>Simmons et al. generated random samples from the </a:t>
            </a:r>
            <a:r>
              <a:rPr lang="en-US" i="1" dirty="0" smtClean="0">
                <a:solidFill>
                  <a:schemeClr val="tx1"/>
                </a:solidFill>
              </a:rPr>
              <a:t>same</a:t>
            </a:r>
            <a:r>
              <a:rPr lang="en-US" dirty="0" smtClean="0">
                <a:solidFill>
                  <a:schemeClr val="tx1"/>
                </a:solidFill>
              </a:rPr>
              <a:t> underlying distributions.</a:t>
            </a:r>
          </a:p>
          <a:p>
            <a:pPr marL="0" indent="0">
              <a:buNone/>
            </a:pPr>
            <a:r>
              <a:rPr lang="en-US" dirty="0" smtClean="0">
                <a:solidFill>
                  <a:schemeClr val="tx1"/>
                </a:solidFill>
              </a:rPr>
              <a:t>(1) Assessing </a:t>
            </a:r>
            <a:r>
              <a:rPr lang="en-US" dirty="0">
                <a:solidFill>
                  <a:schemeClr val="tx1"/>
                </a:solidFill>
              </a:rPr>
              <a:t>more than one Dependent Variable </a:t>
            </a:r>
            <a:r>
              <a:rPr lang="en-US" dirty="0" smtClean="0">
                <a:solidFill>
                  <a:schemeClr val="tx1"/>
                </a:solidFill>
              </a:rPr>
              <a:t>(</a:t>
            </a:r>
            <a:r>
              <a:rPr lang="en-US" dirty="0">
                <a:solidFill>
                  <a:schemeClr val="tx1"/>
                </a:solidFill>
              </a:rPr>
              <a:t>DV), but reporting only those on which significant </a:t>
            </a:r>
            <a:r>
              <a:rPr lang="en-US" dirty="0" smtClean="0">
                <a:solidFill>
                  <a:schemeClr val="tx1"/>
                </a:solidFill>
              </a:rPr>
              <a:t>effects </a:t>
            </a:r>
            <a:r>
              <a:rPr lang="en-US" dirty="0">
                <a:solidFill>
                  <a:schemeClr val="tx1"/>
                </a:solidFill>
              </a:rPr>
              <a:t>are obtained</a:t>
            </a:r>
            <a:r>
              <a:rPr lang="en-US" dirty="0" smtClean="0">
                <a:solidFill>
                  <a:schemeClr val="tx1"/>
                </a:solidFill>
              </a:rPr>
              <a:t>.</a:t>
            </a:r>
          </a:p>
          <a:p>
            <a:pPr lvl="1"/>
            <a:r>
              <a:rPr lang="en-US" sz="1800" dirty="0" smtClean="0">
                <a:solidFill>
                  <a:schemeClr val="tx1"/>
                </a:solidFill>
              </a:rPr>
              <a:t>Approximately doubles the false positive rate (from 5% to 9.5%), </a:t>
            </a:r>
            <a:r>
              <a:rPr lang="en-US" sz="1800" dirty="0">
                <a:solidFill>
                  <a:schemeClr val="tx1"/>
                </a:solidFill>
              </a:rPr>
              <a:t>in essence because it gives you </a:t>
            </a:r>
            <a:r>
              <a:rPr lang="en-US" sz="1800" dirty="0" smtClean="0">
                <a:solidFill>
                  <a:schemeClr val="tx1"/>
                </a:solidFill>
              </a:rPr>
              <a:t>two chances </a:t>
            </a:r>
            <a:r>
              <a:rPr lang="en-US" sz="1800" dirty="0">
                <a:solidFill>
                  <a:schemeClr val="tx1"/>
                </a:solidFill>
              </a:rPr>
              <a:t>to find an effect. </a:t>
            </a:r>
            <a:r>
              <a:rPr lang="en-US" sz="1800" dirty="0" smtClean="0">
                <a:solidFill>
                  <a:schemeClr val="tx1"/>
                </a:solidFill>
              </a:rPr>
              <a:t>It’s </a:t>
            </a:r>
            <a:r>
              <a:rPr lang="en-US" sz="1800" dirty="0">
                <a:solidFill>
                  <a:schemeClr val="tx1"/>
                </a:solidFill>
              </a:rPr>
              <a:t>exact effect depends on the correlation between the two DVs (if they do not correlate at all, </a:t>
            </a:r>
            <a:r>
              <a:rPr lang="en-US" sz="1800" dirty="0" smtClean="0">
                <a:solidFill>
                  <a:schemeClr val="tx1"/>
                </a:solidFill>
              </a:rPr>
              <a:t>you have two independent chances).</a:t>
            </a:r>
            <a:endParaRPr lang="en-US" sz="1800" dirty="0">
              <a:solidFill>
                <a:schemeClr val="tx1"/>
              </a:solidFill>
            </a:endParaRPr>
          </a:p>
          <a:p>
            <a:r>
              <a:rPr lang="en-US" dirty="0">
                <a:solidFill>
                  <a:schemeClr val="tx1"/>
                </a:solidFill>
              </a:rPr>
              <a:t>How prevalent is it</a:t>
            </a:r>
            <a:r>
              <a:rPr lang="en-US" dirty="0" smtClean="0">
                <a:solidFill>
                  <a:schemeClr val="tx1"/>
                </a:solidFill>
              </a:rPr>
              <a:t>?</a:t>
            </a:r>
          </a:p>
          <a:p>
            <a:pPr lvl="1"/>
            <a:r>
              <a:rPr lang="en-US" sz="1800" dirty="0" smtClean="0">
                <a:solidFill>
                  <a:schemeClr val="tx1"/>
                </a:solidFill>
              </a:rPr>
              <a:t>John, </a:t>
            </a:r>
            <a:r>
              <a:rPr lang="en-US" sz="1800" dirty="0" err="1" smtClean="0">
                <a:solidFill>
                  <a:schemeClr val="tx1"/>
                </a:solidFill>
              </a:rPr>
              <a:t>Loewenstein</a:t>
            </a:r>
            <a:r>
              <a:rPr lang="en-US" sz="1800" dirty="0" smtClean="0">
                <a:solidFill>
                  <a:schemeClr val="tx1"/>
                </a:solidFill>
              </a:rPr>
              <a:t> and </a:t>
            </a:r>
            <a:r>
              <a:rPr lang="en-US" sz="1800" dirty="0" err="1" smtClean="0">
                <a:solidFill>
                  <a:schemeClr val="tx1"/>
                </a:solidFill>
              </a:rPr>
              <a:t>Prelec</a:t>
            </a:r>
            <a:r>
              <a:rPr lang="en-US" sz="1800" dirty="0" smtClean="0">
                <a:solidFill>
                  <a:schemeClr val="tx1"/>
                </a:solidFill>
              </a:rPr>
              <a:t> (2012) surveyed over 2000 U.S.-based psychologists.</a:t>
            </a:r>
            <a:endParaRPr lang="en-US" sz="1800" dirty="0">
              <a:solidFill>
                <a:schemeClr val="tx1"/>
              </a:solidFill>
            </a:endParaRPr>
          </a:p>
          <a:p>
            <a:pPr lvl="1"/>
            <a:r>
              <a:rPr lang="en-US" sz="1800" dirty="0">
                <a:solidFill>
                  <a:schemeClr val="tx1"/>
                </a:solidFill>
              </a:rPr>
              <a:t>66% of researchers admit to doing this</a:t>
            </a:r>
            <a:r>
              <a:rPr lang="en-US" sz="1800" dirty="0" smtClean="0">
                <a:solidFill>
                  <a:schemeClr val="tx1"/>
                </a:solidFill>
              </a:rPr>
              <a:t>.</a:t>
            </a:r>
            <a:endParaRPr lang="en-US" sz="1800" dirty="0">
              <a:solidFill>
                <a:schemeClr val="tx1"/>
              </a:solidFill>
            </a:endParaRPr>
          </a:p>
        </p:txBody>
      </p:sp>
    </p:spTree>
    <p:extLst>
      <p:ext uri="{BB962C8B-B14F-4D97-AF65-F5344CB8AC3E}">
        <p14:creationId xmlns:p14="http://schemas.microsoft.com/office/powerpoint/2010/main" val="675593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527048"/>
            <a:ext cx="8503920" cy="4949952"/>
          </a:xfrm>
        </p:spPr>
        <p:txBody>
          <a:bodyPr>
            <a:normAutofit/>
          </a:bodyPr>
          <a:lstStyle/>
          <a:p>
            <a:pPr marL="0" indent="0">
              <a:buNone/>
            </a:pPr>
            <a:r>
              <a:rPr lang="en-US" dirty="0" smtClean="0">
                <a:solidFill>
                  <a:schemeClr val="tx1"/>
                </a:solidFill>
              </a:rPr>
              <a:t>(2) Assessing more than two conditions (and leaving out conditions that are not significantly different).</a:t>
            </a:r>
          </a:p>
          <a:p>
            <a:r>
              <a:rPr lang="en-US" dirty="0" smtClean="0">
                <a:solidFill>
                  <a:schemeClr val="tx1"/>
                </a:solidFill>
              </a:rPr>
              <a:t>E.g. Testing “high”, “medium” and “low” conditions and reporting only the results of a “high” versus “medium” comparison.</a:t>
            </a:r>
          </a:p>
          <a:p>
            <a:pPr lvl="1"/>
            <a:r>
              <a:rPr lang="en-US" sz="1800" dirty="0" smtClean="0">
                <a:solidFill>
                  <a:schemeClr val="tx1"/>
                </a:solidFill>
              </a:rPr>
              <a:t>Again, gives you more than one chance to find an effect. Increases the false positive rate to 12.6%.</a:t>
            </a:r>
          </a:p>
          <a:p>
            <a:r>
              <a:rPr lang="en-US" dirty="0" smtClean="0">
                <a:solidFill>
                  <a:schemeClr val="tx1"/>
                </a:solidFill>
              </a:rPr>
              <a:t>How prevalent is it?</a:t>
            </a:r>
          </a:p>
          <a:p>
            <a:pPr lvl="1"/>
            <a:r>
              <a:rPr lang="en-US" sz="1800" dirty="0" smtClean="0">
                <a:solidFill>
                  <a:schemeClr val="tx1"/>
                </a:solidFill>
              </a:rPr>
              <a:t>27</a:t>
            </a:r>
            <a:r>
              <a:rPr lang="en-US" sz="1800" dirty="0">
                <a:solidFill>
                  <a:schemeClr val="tx1"/>
                </a:solidFill>
              </a:rPr>
              <a:t>% of researchers admit to doing </a:t>
            </a:r>
            <a:r>
              <a:rPr lang="en-US" sz="1800" dirty="0" smtClean="0">
                <a:solidFill>
                  <a:schemeClr val="tx1"/>
                </a:solidFill>
              </a:rPr>
              <a:t>this (John et al., 2012).</a:t>
            </a:r>
            <a:endParaRPr lang="en-US" sz="1800" dirty="0">
              <a:solidFill>
                <a:schemeClr val="tx1"/>
              </a:solidFill>
            </a:endParaRPr>
          </a:p>
          <a:p>
            <a:r>
              <a:rPr lang="en-US" dirty="0" smtClean="0">
                <a:solidFill>
                  <a:schemeClr val="tx1"/>
                </a:solidFill>
              </a:rPr>
              <a:t>Again, in both of these cases, the problem is not that we allowed ourselves multiple tests of the hypothesis. It is in not reporting these tests, and hence not having to adjust the family-wise alpha.</a:t>
            </a:r>
          </a:p>
        </p:txBody>
      </p:sp>
      <p:sp>
        <p:nvSpPr>
          <p:cNvPr id="4" name="Title 3"/>
          <p:cNvSpPr>
            <a:spLocks noGrp="1"/>
          </p:cNvSpPr>
          <p:nvPr>
            <p:ph type="title"/>
          </p:nvPr>
        </p:nvSpPr>
        <p:spPr>
          <a:xfrm>
            <a:off x="457200" y="76200"/>
            <a:ext cx="8229600" cy="1600200"/>
          </a:xfrm>
        </p:spPr>
        <p:txBody>
          <a:bodyPr/>
          <a:lstStyle/>
          <a:p>
            <a:r>
              <a:rPr lang="en-US" sz="4900" dirty="0" smtClean="0"/>
              <a:t>Questionable Research Practices</a:t>
            </a:r>
            <a:endParaRPr lang="en-US" sz="4900" dirty="0"/>
          </a:p>
        </p:txBody>
      </p:sp>
    </p:spTree>
    <p:extLst>
      <p:ext uri="{BB962C8B-B14F-4D97-AF65-F5344CB8AC3E}">
        <p14:creationId xmlns:p14="http://schemas.microsoft.com/office/powerpoint/2010/main" val="1306271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527048"/>
            <a:ext cx="8503920" cy="5330952"/>
          </a:xfrm>
        </p:spPr>
        <p:txBody>
          <a:bodyPr>
            <a:normAutofit/>
          </a:bodyPr>
          <a:lstStyle/>
          <a:p>
            <a:pPr marL="0" indent="0">
              <a:buNone/>
            </a:pPr>
            <a:r>
              <a:rPr lang="en-US" dirty="0" smtClean="0">
                <a:solidFill>
                  <a:schemeClr val="tx1"/>
                </a:solidFill>
              </a:rPr>
              <a:t>(3) Collecting the planned amount of data, analyzing the results, then adding additional participants and re-analyzing the results, stopping when significance is found.</a:t>
            </a:r>
          </a:p>
          <a:p>
            <a:pPr lvl="1"/>
            <a:endParaRPr lang="en-US" dirty="0">
              <a:solidFill>
                <a:schemeClr val="tx1"/>
              </a:solidFill>
            </a:endParaRPr>
          </a:p>
          <a:p>
            <a:pPr lvl="1"/>
            <a:endParaRPr lang="en-US" dirty="0" smtClean="0">
              <a:solidFill>
                <a:schemeClr val="tx1"/>
              </a:solidFill>
            </a:endParaRPr>
          </a:p>
          <a:p>
            <a:pPr lvl="1"/>
            <a:endParaRPr lang="en-US" dirty="0">
              <a:solidFill>
                <a:schemeClr val="tx1"/>
              </a:solidFill>
            </a:endParaRPr>
          </a:p>
          <a:p>
            <a:pPr lvl="1"/>
            <a:endParaRPr lang="en-US" dirty="0" smtClean="0">
              <a:solidFill>
                <a:schemeClr val="tx1"/>
              </a:solidFill>
            </a:endParaRPr>
          </a:p>
          <a:p>
            <a:pPr lvl="1"/>
            <a:endParaRPr lang="en-US" dirty="0" smtClean="0">
              <a:solidFill>
                <a:schemeClr val="tx1"/>
              </a:solidFill>
            </a:endParaRPr>
          </a:p>
          <a:p>
            <a:pPr lvl="1"/>
            <a:endParaRPr lang="en-US" dirty="0">
              <a:solidFill>
                <a:schemeClr val="tx1"/>
              </a:solidFill>
            </a:endParaRPr>
          </a:p>
          <a:p>
            <a:pPr lvl="1"/>
            <a:endParaRPr lang="en-US" dirty="0" smtClean="0">
              <a:solidFill>
                <a:schemeClr val="tx1"/>
              </a:solidFill>
            </a:endParaRPr>
          </a:p>
          <a:p>
            <a:pPr lvl="1"/>
            <a:endParaRPr lang="en-US" dirty="0" smtClean="0">
              <a:solidFill>
                <a:schemeClr val="tx1"/>
              </a:solidFill>
            </a:endParaRPr>
          </a:p>
          <a:p>
            <a:r>
              <a:rPr lang="en-US" dirty="0" smtClean="0">
                <a:solidFill>
                  <a:schemeClr val="tx1"/>
                </a:solidFill>
              </a:rPr>
              <a:t>How prevalent is it?</a:t>
            </a:r>
          </a:p>
          <a:p>
            <a:pPr lvl="1"/>
            <a:r>
              <a:rPr lang="en-US" sz="1800" dirty="0" smtClean="0">
                <a:solidFill>
                  <a:schemeClr val="tx1"/>
                </a:solidFill>
              </a:rPr>
              <a:t>70% of researchers admit to deciding to continue, or to stop, collecting data based on looking at the interim </a:t>
            </a:r>
            <a:r>
              <a:rPr lang="en-US" sz="1800" dirty="0">
                <a:solidFill>
                  <a:schemeClr val="tx1"/>
                </a:solidFill>
              </a:rPr>
              <a:t>results (John et al., 2012). </a:t>
            </a:r>
          </a:p>
        </p:txBody>
      </p:sp>
      <p:sp>
        <p:nvSpPr>
          <p:cNvPr id="6" name="Content Placeholder 2"/>
          <p:cNvSpPr txBox="1">
            <a:spLocks/>
          </p:cNvSpPr>
          <p:nvPr/>
        </p:nvSpPr>
        <p:spPr>
          <a:xfrm>
            <a:off x="5149970" y="2751712"/>
            <a:ext cx="3765430" cy="34204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dirty="0" smtClean="0">
                <a:solidFill>
                  <a:schemeClr val="tx1"/>
                </a:solidFill>
              </a:rPr>
              <a:t>Even when the underlying distributions are identical, sampling can result in groups that test statistics indicate are statistically different (especially in small samples).</a:t>
            </a:r>
            <a:endParaRPr lang="en-US" sz="1800"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32875"/>
            <a:ext cx="3581400" cy="260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a:spLocks noGrp="1"/>
          </p:cNvSpPr>
          <p:nvPr>
            <p:ph type="title"/>
          </p:nvPr>
        </p:nvSpPr>
        <p:spPr>
          <a:xfrm>
            <a:off x="457200" y="76200"/>
            <a:ext cx="8229600" cy="1600200"/>
          </a:xfrm>
        </p:spPr>
        <p:txBody>
          <a:bodyPr/>
          <a:lstStyle/>
          <a:p>
            <a:r>
              <a:rPr lang="en-US" sz="4900" dirty="0" smtClean="0"/>
              <a:t>Questionable Research Practices</a:t>
            </a:r>
            <a:endParaRPr lang="en-US" sz="4900" dirty="0"/>
          </a:p>
        </p:txBody>
      </p:sp>
    </p:spTree>
    <p:extLst>
      <p:ext uri="{BB962C8B-B14F-4D97-AF65-F5344CB8AC3E}">
        <p14:creationId xmlns:p14="http://schemas.microsoft.com/office/powerpoint/2010/main" val="161097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40439935"/>
              </p:ext>
            </p:extLst>
          </p:nvPr>
        </p:nvGraphicFramePr>
        <p:xfrm>
          <a:off x="838200" y="2286000"/>
          <a:ext cx="7391400" cy="2021840"/>
        </p:xfrm>
        <a:graphic>
          <a:graphicData uri="http://schemas.openxmlformats.org/drawingml/2006/table">
            <a:tbl>
              <a:tblPr firstRow="1" bandRow="1">
                <a:tableStyleId>{5C22544A-7EE6-4342-B048-85BDC9FD1C3A}</a:tableStyleId>
              </a:tblPr>
              <a:tblGrid>
                <a:gridCol w="3695700"/>
                <a:gridCol w="3695700"/>
              </a:tblGrid>
              <a:tr h="370840">
                <a:tc>
                  <a:txBody>
                    <a:bodyPr/>
                    <a:lstStyle/>
                    <a:p>
                      <a:pPr algn="ctr"/>
                      <a:r>
                        <a:rPr lang="en-US" dirty="0" smtClean="0"/>
                        <a:t>Psychiatry</a:t>
                      </a:r>
                      <a:endParaRPr lang="en-US" dirty="0"/>
                    </a:p>
                  </a:txBody>
                  <a:tcPr/>
                </a:tc>
                <a:tc>
                  <a:txBody>
                    <a:bodyPr/>
                    <a:lstStyle/>
                    <a:p>
                      <a:pPr algn="ctr"/>
                      <a:r>
                        <a:rPr lang="en-US" dirty="0" smtClean="0"/>
                        <a:t>Clinical and Psychological Science</a:t>
                      </a:r>
                      <a:endParaRPr lang="en-US" dirty="0"/>
                    </a:p>
                  </a:txBody>
                  <a:tcPr/>
                </a:tc>
              </a:tr>
              <a:tr h="370840">
                <a:tc>
                  <a:txBody>
                    <a:bodyPr/>
                    <a:lstStyle/>
                    <a:p>
                      <a:pPr algn="ctr"/>
                      <a:r>
                        <a:rPr lang="en-US" dirty="0" smtClean="0"/>
                        <a:t>Crisis</a:t>
                      </a:r>
                      <a:r>
                        <a:rPr lang="en-US" baseline="0" dirty="0" smtClean="0"/>
                        <a:t> of confidence</a:t>
                      </a:r>
                      <a:endParaRPr lang="en-US" dirty="0"/>
                    </a:p>
                  </a:txBody>
                  <a:tcPr/>
                </a:tc>
                <a:tc>
                  <a:txBody>
                    <a:bodyPr/>
                    <a:lstStyle/>
                    <a:p>
                      <a:pPr algn="ctr"/>
                      <a:r>
                        <a:rPr lang="en-US" dirty="0" smtClean="0"/>
                        <a:t>Crisis of confidence</a:t>
                      </a:r>
                      <a:endParaRPr lang="en-US" dirty="0"/>
                    </a:p>
                  </a:txBody>
                  <a:tcPr/>
                </a:tc>
              </a:tr>
              <a:tr h="370840">
                <a:tc>
                  <a:txBody>
                    <a:bodyPr/>
                    <a:lstStyle/>
                    <a:p>
                      <a:pPr algn="ctr"/>
                      <a:r>
                        <a:rPr lang="en-US" dirty="0" smtClean="0"/>
                        <a:t>Questionable diagnostic practices</a:t>
                      </a:r>
                      <a:endParaRPr lang="en-US" dirty="0"/>
                    </a:p>
                  </a:txBody>
                  <a:tcPr/>
                </a:tc>
                <a:tc>
                  <a:txBody>
                    <a:bodyPr/>
                    <a:lstStyle/>
                    <a:p>
                      <a:pPr algn="ctr"/>
                      <a:r>
                        <a:rPr lang="en-US" dirty="0" smtClean="0"/>
                        <a:t>Questionable research</a:t>
                      </a:r>
                      <a:r>
                        <a:rPr lang="en-US" baseline="0" dirty="0" smtClean="0"/>
                        <a:t> (and publication) practices</a:t>
                      </a:r>
                      <a:endParaRPr lang="en-US" dirty="0"/>
                    </a:p>
                  </a:txBody>
                  <a:tcPr/>
                </a:tc>
              </a:tr>
              <a:tr h="370840">
                <a:tc>
                  <a:txBody>
                    <a:bodyPr/>
                    <a:lstStyle/>
                    <a:p>
                      <a:pPr algn="ctr"/>
                      <a:r>
                        <a:rPr lang="en-US" smtClean="0"/>
                        <a:t>Issues have been around for years</a:t>
                      </a:r>
                      <a:endParaRPr lang="en-US" dirty="0"/>
                    </a:p>
                  </a:txBody>
                  <a:tcPr/>
                </a:tc>
                <a:tc>
                  <a:txBody>
                    <a:bodyPr/>
                    <a:lstStyle/>
                    <a:p>
                      <a:pPr algn="ctr"/>
                      <a:r>
                        <a:rPr lang="en-US" dirty="0" smtClean="0"/>
                        <a:t>Issues have been around for years</a:t>
                      </a:r>
                      <a:endParaRPr lang="en-US" dirty="0"/>
                    </a:p>
                  </a:txBody>
                  <a:tcPr/>
                </a:tc>
              </a:tr>
            </a:tbl>
          </a:graphicData>
        </a:graphic>
      </p:graphicFrame>
      <p:sp>
        <p:nvSpPr>
          <p:cNvPr id="3" name="Content Placeholder 2"/>
          <p:cNvSpPr>
            <a:spLocks noGrp="1"/>
          </p:cNvSpPr>
          <p:nvPr>
            <p:ph idx="1"/>
          </p:nvPr>
        </p:nvSpPr>
        <p:spPr>
          <a:xfrm>
            <a:off x="457200" y="1295400"/>
            <a:ext cx="7848600" cy="5334000"/>
          </a:xfrm>
        </p:spPr>
        <p:txBody>
          <a:bodyPr>
            <a:normAutofit/>
          </a:bodyPr>
          <a:lstStyle/>
          <a:p>
            <a:r>
              <a:rPr lang="en-US" dirty="0" smtClean="0">
                <a:solidFill>
                  <a:schemeClr val="tx1"/>
                </a:solidFill>
              </a:rPr>
              <a:t>DSM-V and its controversies.</a:t>
            </a:r>
          </a:p>
          <a:p>
            <a:r>
              <a:rPr lang="en-US" dirty="0" smtClean="0">
                <a:solidFill>
                  <a:schemeClr val="tx1"/>
                </a:solidFill>
              </a:rPr>
              <a:t>Parallel crises?</a:t>
            </a:r>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r>
              <a:rPr lang="en-US" dirty="0" smtClean="0">
                <a:solidFill>
                  <a:schemeClr val="tx1"/>
                </a:solidFill>
              </a:rPr>
              <a:t>Our research literatures are likely to contain:</a:t>
            </a:r>
          </a:p>
          <a:p>
            <a:pPr lvl="1"/>
            <a:r>
              <a:rPr lang="en-US" sz="1800" dirty="0" smtClean="0">
                <a:solidFill>
                  <a:schemeClr val="tx1"/>
                </a:solidFill>
              </a:rPr>
              <a:t>(a) inconsistencies</a:t>
            </a:r>
          </a:p>
          <a:p>
            <a:pPr lvl="1"/>
            <a:r>
              <a:rPr lang="en-US" sz="1800" dirty="0" smtClean="0">
                <a:solidFill>
                  <a:schemeClr val="tx1"/>
                </a:solidFill>
              </a:rPr>
              <a:t>(b) falsehoods</a:t>
            </a:r>
          </a:p>
          <a:p>
            <a:r>
              <a:rPr lang="en-US" dirty="0" smtClean="0">
                <a:solidFill>
                  <a:schemeClr val="tx1"/>
                </a:solidFill>
              </a:rPr>
              <a:t>What are the problematic issues?</a:t>
            </a:r>
          </a:p>
          <a:p>
            <a:r>
              <a:rPr lang="en-US" dirty="0" smtClean="0">
                <a:solidFill>
                  <a:schemeClr val="tx1"/>
                </a:solidFill>
              </a:rPr>
              <a:t>What changes have been recommended?</a:t>
            </a:r>
          </a:p>
        </p:txBody>
      </p:sp>
      <p:sp>
        <p:nvSpPr>
          <p:cNvPr id="2" name="Title 1"/>
          <p:cNvSpPr>
            <a:spLocks noGrp="1"/>
          </p:cNvSpPr>
          <p:nvPr>
            <p:ph type="title"/>
          </p:nvPr>
        </p:nvSpPr>
        <p:spPr>
          <a:xfrm>
            <a:off x="457200" y="-457200"/>
            <a:ext cx="8229600" cy="1600200"/>
          </a:xfrm>
        </p:spPr>
        <p:txBody>
          <a:bodyPr/>
          <a:lstStyle/>
          <a:p>
            <a:r>
              <a:rPr lang="en-US" dirty="0" smtClean="0"/>
              <a:t>September’s colloquium</a:t>
            </a:r>
            <a:endParaRPr lang="en-US" dirty="0"/>
          </a:p>
        </p:txBody>
      </p:sp>
    </p:spTree>
    <p:extLst>
      <p:ext uri="{BB962C8B-B14F-4D97-AF65-F5344CB8AC3E}">
        <p14:creationId xmlns:p14="http://schemas.microsoft.com/office/powerpoint/2010/main" val="11846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fontScale="90000"/>
          </a:bodyPr>
          <a:lstStyle/>
          <a:p>
            <a:r>
              <a:rPr lang="en-US" dirty="0"/>
              <a:t>T</a:t>
            </a:r>
            <a:r>
              <a:rPr lang="en-US" dirty="0" smtClean="0"/>
              <a:t>he worst case scenario</a:t>
            </a:r>
            <a:endParaRPr lang="en-US" dirty="0"/>
          </a:p>
        </p:txBody>
      </p:sp>
      <p:sp>
        <p:nvSpPr>
          <p:cNvPr id="3" name="Content Placeholder 2"/>
          <p:cNvSpPr>
            <a:spLocks noGrp="1"/>
          </p:cNvSpPr>
          <p:nvPr>
            <p:ph idx="1"/>
          </p:nvPr>
        </p:nvSpPr>
        <p:spPr>
          <a:xfrm>
            <a:off x="457200" y="1219200"/>
            <a:ext cx="8229600" cy="5181600"/>
          </a:xfrm>
        </p:spPr>
        <p:txBody>
          <a:bodyPr>
            <a:normAutofit/>
          </a:bodyPr>
          <a:lstStyle/>
          <a:p>
            <a:r>
              <a:rPr lang="en-US" dirty="0" smtClean="0">
                <a:solidFill>
                  <a:schemeClr val="tx1"/>
                </a:solidFill>
              </a:rPr>
              <a:t>Simmons et al. (2011) assessed the impact of various combinations of these factors, and an additional one (recording a variable such as gender and then choosing to either control for its influence or not, or looking for an interaction with it or not, based on its effect on the </a:t>
            </a:r>
            <a:r>
              <a:rPr lang="en-US" i="1" dirty="0" smtClean="0">
                <a:solidFill>
                  <a:schemeClr val="tx1"/>
                </a:solidFill>
              </a:rPr>
              <a:t>p</a:t>
            </a:r>
            <a:r>
              <a:rPr lang="en-US" dirty="0" smtClean="0">
                <a:solidFill>
                  <a:schemeClr val="tx1"/>
                </a:solidFill>
              </a:rPr>
              <a:t>-value).</a:t>
            </a:r>
          </a:p>
          <a:p>
            <a:r>
              <a:rPr lang="en-US" dirty="0" smtClean="0">
                <a:solidFill>
                  <a:schemeClr val="tx1"/>
                </a:solidFill>
              </a:rPr>
              <a:t>Doing all these things in combination leads to a massive increase in the chance of obtaining a false positive result. Instead of 5%, the false positive rate becomes 61%!</a:t>
            </a:r>
          </a:p>
          <a:p>
            <a:r>
              <a:rPr lang="en-US" dirty="0">
                <a:solidFill>
                  <a:schemeClr val="tx1"/>
                </a:solidFill>
              </a:rPr>
              <a:t>A</a:t>
            </a:r>
            <a:r>
              <a:rPr lang="en-US" dirty="0" smtClean="0">
                <a:solidFill>
                  <a:schemeClr val="tx1"/>
                </a:solidFill>
              </a:rPr>
              <a:t>ll of these practices corrupt the logic of the </a:t>
            </a:r>
            <a:r>
              <a:rPr lang="en-US" i="1" dirty="0" smtClean="0">
                <a:solidFill>
                  <a:schemeClr val="tx1"/>
                </a:solidFill>
              </a:rPr>
              <a:t>p</a:t>
            </a:r>
            <a:r>
              <a:rPr lang="en-US" dirty="0" smtClean="0">
                <a:solidFill>
                  <a:schemeClr val="tx1"/>
                </a:solidFill>
              </a:rPr>
              <a:t>-value, meaning that it provides far less protection against the likelihood of a false positive result.</a:t>
            </a:r>
            <a:endParaRPr lang="en-US" dirty="0">
              <a:solidFill>
                <a:schemeClr val="tx1"/>
              </a:solidFill>
            </a:endParaRPr>
          </a:p>
        </p:txBody>
      </p:sp>
    </p:spTree>
    <p:extLst>
      <p:ext uri="{BB962C8B-B14F-4D97-AF65-F5344CB8AC3E}">
        <p14:creationId xmlns:p14="http://schemas.microsoft.com/office/powerpoint/2010/main" val="763235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676400"/>
            <a:ext cx="8534400" cy="758952"/>
          </a:xfrm>
        </p:spPr>
        <p:txBody>
          <a:bodyPr>
            <a:normAutofit fontScale="90000"/>
          </a:bodyPr>
          <a:lstStyle/>
          <a:p>
            <a:r>
              <a:rPr lang="en-US" dirty="0" smtClean="0"/>
              <a:t>What other questionable research practices will psychologists admit to?</a:t>
            </a:r>
            <a:endParaRPr lang="en-US" dirty="0"/>
          </a:p>
        </p:txBody>
      </p:sp>
      <p:sp>
        <p:nvSpPr>
          <p:cNvPr id="3" name="Content Placeholder 2"/>
          <p:cNvSpPr>
            <a:spLocks noGrp="1"/>
          </p:cNvSpPr>
          <p:nvPr>
            <p:ph idx="1"/>
          </p:nvPr>
        </p:nvSpPr>
        <p:spPr>
          <a:xfrm>
            <a:off x="301752" y="2590800"/>
            <a:ext cx="8503920" cy="3806952"/>
          </a:xfrm>
        </p:spPr>
        <p:txBody>
          <a:bodyPr>
            <a:normAutofit lnSpcReduction="10000"/>
          </a:bodyPr>
          <a:lstStyle/>
          <a:p>
            <a:r>
              <a:rPr lang="en-US" dirty="0" smtClean="0">
                <a:solidFill>
                  <a:schemeClr val="tx1"/>
                </a:solidFill>
              </a:rPr>
              <a:t>Misreporting </a:t>
            </a:r>
            <a:r>
              <a:rPr lang="en-US" i="1" dirty="0" smtClean="0">
                <a:solidFill>
                  <a:schemeClr val="tx1"/>
                </a:solidFill>
              </a:rPr>
              <a:t>p</a:t>
            </a:r>
            <a:r>
              <a:rPr lang="en-US" dirty="0" smtClean="0">
                <a:solidFill>
                  <a:schemeClr val="tx1"/>
                </a:solidFill>
              </a:rPr>
              <a:t>-values (e.g. reporting </a:t>
            </a:r>
            <a:r>
              <a:rPr lang="en-US" i="1" dirty="0" smtClean="0">
                <a:solidFill>
                  <a:schemeClr val="tx1"/>
                </a:solidFill>
              </a:rPr>
              <a:t>p</a:t>
            </a:r>
            <a:r>
              <a:rPr lang="en-US" dirty="0" smtClean="0">
                <a:solidFill>
                  <a:schemeClr val="tx1"/>
                </a:solidFill>
              </a:rPr>
              <a:t> = .054 as </a:t>
            </a:r>
            <a:r>
              <a:rPr lang="en-US" i="1" dirty="0" smtClean="0">
                <a:solidFill>
                  <a:schemeClr val="tx1"/>
                </a:solidFill>
              </a:rPr>
              <a:t>p</a:t>
            </a:r>
            <a:r>
              <a:rPr lang="en-US" dirty="0" smtClean="0">
                <a:solidFill>
                  <a:schemeClr val="tx1"/>
                </a:solidFill>
              </a:rPr>
              <a:t> &lt; .05).</a:t>
            </a:r>
          </a:p>
          <a:p>
            <a:pPr lvl="1"/>
            <a:r>
              <a:rPr lang="en-US" sz="1800" dirty="0" smtClean="0">
                <a:solidFill>
                  <a:schemeClr val="tx1"/>
                </a:solidFill>
              </a:rPr>
              <a:t>23% of researchers admit to </a:t>
            </a:r>
            <a:r>
              <a:rPr lang="en-US" sz="1800" dirty="0">
                <a:solidFill>
                  <a:schemeClr val="tx1"/>
                </a:solidFill>
              </a:rPr>
              <a:t>this (John et al., 2012).</a:t>
            </a:r>
            <a:endParaRPr lang="en-US" sz="1800" dirty="0" smtClean="0">
              <a:solidFill>
                <a:schemeClr val="tx1"/>
              </a:solidFill>
            </a:endParaRPr>
          </a:p>
          <a:p>
            <a:r>
              <a:rPr lang="en-US" dirty="0" smtClean="0">
                <a:solidFill>
                  <a:schemeClr val="tx1"/>
                </a:solidFill>
              </a:rPr>
              <a:t>Deciding whether or not to exclude data from some participants after looking at the impact on the results.</a:t>
            </a:r>
          </a:p>
          <a:p>
            <a:pPr lvl="1"/>
            <a:r>
              <a:rPr lang="en-US" sz="1800" dirty="0" smtClean="0">
                <a:solidFill>
                  <a:schemeClr val="tx1"/>
                </a:solidFill>
              </a:rPr>
              <a:t>50% of researchers admit to this (</a:t>
            </a:r>
            <a:r>
              <a:rPr lang="en-US" sz="1800" dirty="0">
                <a:solidFill>
                  <a:schemeClr val="tx1"/>
                </a:solidFill>
              </a:rPr>
              <a:t>John et al., 2012).</a:t>
            </a:r>
            <a:endParaRPr lang="en-US" sz="1800" dirty="0" smtClean="0">
              <a:solidFill>
                <a:schemeClr val="tx1"/>
              </a:solidFill>
            </a:endParaRPr>
          </a:p>
          <a:p>
            <a:pPr lvl="1"/>
            <a:r>
              <a:rPr lang="en-US" sz="1800" dirty="0" smtClean="0">
                <a:solidFill>
                  <a:schemeClr val="tx1"/>
                </a:solidFill>
              </a:rPr>
              <a:t>There </a:t>
            </a:r>
            <a:r>
              <a:rPr lang="en-US" sz="1800" dirty="0">
                <a:solidFill>
                  <a:schemeClr val="tx1"/>
                </a:solidFill>
              </a:rPr>
              <a:t>is considerable flexibility in deciding whose data are (in)appropriate to include. For instance, there are almost as many decision rules regarding outliers in RT data as there are researchers.</a:t>
            </a:r>
          </a:p>
          <a:p>
            <a:r>
              <a:rPr lang="en-US" dirty="0" smtClean="0">
                <a:solidFill>
                  <a:schemeClr val="tx1"/>
                </a:solidFill>
              </a:rPr>
              <a:t>Both of these practices also undoubtedly increase the false positive rate.</a:t>
            </a:r>
            <a:endParaRPr lang="en-US" dirty="0">
              <a:solidFill>
                <a:schemeClr val="tx1"/>
              </a:solidFill>
            </a:endParaRPr>
          </a:p>
          <a:p>
            <a:endParaRPr lang="en-US" dirty="0" smtClean="0"/>
          </a:p>
        </p:txBody>
      </p:sp>
    </p:spTree>
    <p:extLst>
      <p:ext uri="{BB962C8B-B14F-4D97-AF65-F5344CB8AC3E}">
        <p14:creationId xmlns:p14="http://schemas.microsoft.com/office/powerpoint/2010/main" val="1062315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Are these practices ever justifiable?</a:t>
            </a:r>
            <a:endParaRPr lang="en-US" dirty="0"/>
          </a:p>
        </p:txBody>
      </p:sp>
      <p:sp>
        <p:nvSpPr>
          <p:cNvPr id="3" name="Content Placeholder 2"/>
          <p:cNvSpPr>
            <a:spLocks noGrp="1"/>
          </p:cNvSpPr>
          <p:nvPr>
            <p:ph idx="1"/>
          </p:nvPr>
        </p:nvSpPr>
        <p:spPr>
          <a:xfrm>
            <a:off x="304800" y="1603248"/>
            <a:ext cx="8503920" cy="5026152"/>
          </a:xfrm>
        </p:spPr>
        <p:txBody>
          <a:bodyPr>
            <a:normAutofit/>
          </a:bodyPr>
          <a:lstStyle/>
          <a:p>
            <a:r>
              <a:rPr lang="en-US" dirty="0" smtClean="0">
                <a:solidFill>
                  <a:schemeClr val="tx1"/>
                </a:solidFill>
              </a:rPr>
              <a:t>Yes, in the context of exploratory research.</a:t>
            </a:r>
          </a:p>
          <a:p>
            <a:r>
              <a:rPr lang="en-US" dirty="0" smtClean="0">
                <a:solidFill>
                  <a:schemeClr val="tx1"/>
                </a:solidFill>
              </a:rPr>
              <a:t>We may not know which variables or conditions will demonstrate an effect, or which participants will be affected by the manipulation.</a:t>
            </a:r>
          </a:p>
          <a:p>
            <a:r>
              <a:rPr lang="en-US" dirty="0" smtClean="0">
                <a:solidFill>
                  <a:schemeClr val="tx1"/>
                </a:solidFill>
              </a:rPr>
              <a:t>However, if we test many of those conditions and variables and find effects in only some circumstances (e.g. in a subset of participants, in a subset of conditions, on a subset of DVs, after controlling for one – of several – co-</a:t>
            </a:r>
            <a:r>
              <a:rPr lang="en-US" dirty="0" err="1" smtClean="0">
                <a:solidFill>
                  <a:schemeClr val="tx1"/>
                </a:solidFill>
              </a:rPr>
              <a:t>variates</a:t>
            </a:r>
            <a:r>
              <a:rPr lang="en-US" dirty="0" smtClean="0">
                <a:solidFill>
                  <a:schemeClr val="tx1"/>
                </a:solidFill>
              </a:rPr>
              <a:t>) we have allowed ourselves many chances to find an effect.</a:t>
            </a:r>
          </a:p>
          <a:p>
            <a:r>
              <a:rPr lang="en-US" dirty="0" smtClean="0">
                <a:solidFill>
                  <a:schemeClr val="tx1"/>
                </a:solidFill>
              </a:rPr>
              <a:t>We should acknowledge that fact, both to reviewers and to ourselves!</a:t>
            </a:r>
          </a:p>
        </p:txBody>
      </p:sp>
    </p:spTree>
    <p:extLst>
      <p:ext uri="{BB962C8B-B14F-4D97-AF65-F5344CB8AC3E}">
        <p14:creationId xmlns:p14="http://schemas.microsoft.com/office/powerpoint/2010/main" val="3091527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Exploratory versus confirmatory research</a:t>
            </a:r>
            <a:endParaRPr lang="en-US" dirty="0"/>
          </a:p>
        </p:txBody>
      </p:sp>
      <p:sp>
        <p:nvSpPr>
          <p:cNvPr id="3" name="Content Placeholder 2"/>
          <p:cNvSpPr>
            <a:spLocks noGrp="1"/>
          </p:cNvSpPr>
          <p:nvPr>
            <p:ph idx="1"/>
          </p:nvPr>
        </p:nvSpPr>
        <p:spPr>
          <a:xfrm>
            <a:off x="301752" y="1831848"/>
            <a:ext cx="8503920" cy="4721352"/>
          </a:xfrm>
        </p:spPr>
        <p:txBody>
          <a:bodyPr>
            <a:normAutofit/>
          </a:bodyPr>
          <a:lstStyle/>
          <a:p>
            <a:r>
              <a:rPr lang="en-US" dirty="0" smtClean="0">
                <a:solidFill>
                  <a:schemeClr val="tx1"/>
                </a:solidFill>
              </a:rPr>
              <a:t>However, many researchers admit to:</a:t>
            </a:r>
          </a:p>
          <a:p>
            <a:r>
              <a:rPr lang="en-US" dirty="0" smtClean="0">
                <a:solidFill>
                  <a:schemeClr val="tx1"/>
                </a:solidFill>
              </a:rPr>
              <a:t>Conducting many studies and selectively reporting only those that “worked”.</a:t>
            </a:r>
          </a:p>
          <a:p>
            <a:pPr lvl="1"/>
            <a:r>
              <a:rPr lang="en-US" sz="1800" dirty="0" smtClean="0">
                <a:solidFill>
                  <a:schemeClr val="tx1"/>
                </a:solidFill>
              </a:rPr>
              <a:t>50% of researchers (</a:t>
            </a:r>
            <a:r>
              <a:rPr lang="en-US" sz="1800" dirty="0">
                <a:solidFill>
                  <a:schemeClr val="tx1"/>
                </a:solidFill>
              </a:rPr>
              <a:t>John et al., 2012).</a:t>
            </a:r>
          </a:p>
          <a:p>
            <a:r>
              <a:rPr lang="en-US" sz="2400" dirty="0" err="1" smtClean="0">
                <a:solidFill>
                  <a:schemeClr val="tx1"/>
                </a:solidFill>
              </a:rPr>
              <a:t>HARKing</a:t>
            </a:r>
            <a:r>
              <a:rPr lang="en-US" sz="2400" dirty="0" smtClean="0">
                <a:solidFill>
                  <a:schemeClr val="tx1"/>
                </a:solidFill>
              </a:rPr>
              <a:t> – Hypothesizing After the Results are Known (Kerr, 1998). Reporting unexpected findings as having been predicted from the start.</a:t>
            </a:r>
          </a:p>
          <a:p>
            <a:pPr lvl="1"/>
            <a:r>
              <a:rPr lang="en-US" sz="1800" dirty="0" smtClean="0">
                <a:solidFill>
                  <a:schemeClr val="tx1"/>
                </a:solidFill>
              </a:rPr>
              <a:t>35% of researchers (John </a:t>
            </a:r>
            <a:r>
              <a:rPr lang="en-US" sz="1800" dirty="0">
                <a:solidFill>
                  <a:schemeClr val="tx1"/>
                </a:solidFill>
              </a:rPr>
              <a:t>et al., 2012).</a:t>
            </a:r>
            <a:endParaRPr lang="en-US" sz="1800" dirty="0" smtClean="0">
              <a:solidFill>
                <a:schemeClr val="tx1"/>
              </a:solidFill>
            </a:endParaRPr>
          </a:p>
          <a:p>
            <a:r>
              <a:rPr lang="en-US" dirty="0" smtClean="0">
                <a:solidFill>
                  <a:schemeClr val="tx1"/>
                </a:solidFill>
              </a:rPr>
              <a:t>In other words, many researchers admit to misrepresenting exploratory research as predicted from the outset.</a:t>
            </a:r>
            <a:endParaRPr lang="en-US" dirty="0">
              <a:solidFill>
                <a:schemeClr val="tx1"/>
              </a:solidFill>
            </a:endParaRPr>
          </a:p>
        </p:txBody>
      </p:sp>
    </p:spTree>
    <p:extLst>
      <p:ext uri="{BB962C8B-B14F-4D97-AF65-F5344CB8AC3E}">
        <p14:creationId xmlns:p14="http://schemas.microsoft.com/office/powerpoint/2010/main" val="4062226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Exploratory versus confirmatory research</a:t>
            </a:r>
            <a:endParaRPr lang="en-US" dirty="0"/>
          </a:p>
        </p:txBody>
      </p:sp>
      <p:sp>
        <p:nvSpPr>
          <p:cNvPr id="3" name="Content Placeholder 2"/>
          <p:cNvSpPr>
            <a:spLocks noGrp="1"/>
          </p:cNvSpPr>
          <p:nvPr>
            <p:ph idx="1"/>
          </p:nvPr>
        </p:nvSpPr>
        <p:spPr>
          <a:xfrm>
            <a:off x="301752" y="1679448"/>
            <a:ext cx="4041648" cy="4949952"/>
          </a:xfrm>
        </p:spPr>
        <p:txBody>
          <a:bodyPr>
            <a:normAutofit/>
          </a:bodyPr>
          <a:lstStyle/>
          <a:p>
            <a:r>
              <a:rPr lang="en-US" dirty="0" smtClean="0">
                <a:solidFill>
                  <a:schemeClr val="tx1"/>
                </a:solidFill>
              </a:rPr>
              <a:t>A dart-throwing analogy.</a:t>
            </a:r>
          </a:p>
          <a:p>
            <a:r>
              <a:rPr lang="en-US" dirty="0" smtClean="0">
                <a:solidFill>
                  <a:schemeClr val="tx1"/>
                </a:solidFill>
              </a:rPr>
              <a:t>The logic of the </a:t>
            </a:r>
            <a:r>
              <a:rPr lang="en-US" i="1" dirty="0" smtClean="0">
                <a:solidFill>
                  <a:schemeClr val="tx1"/>
                </a:solidFill>
              </a:rPr>
              <a:t>p</a:t>
            </a:r>
            <a:r>
              <a:rPr lang="en-US" dirty="0" smtClean="0">
                <a:solidFill>
                  <a:schemeClr val="tx1"/>
                </a:solidFill>
              </a:rPr>
              <a:t> &lt; .05 assumes that </a:t>
            </a:r>
            <a:r>
              <a:rPr lang="en-US" dirty="0">
                <a:solidFill>
                  <a:schemeClr val="tx1"/>
                </a:solidFill>
              </a:rPr>
              <a:t>I</a:t>
            </a:r>
            <a:r>
              <a:rPr lang="en-US" dirty="0" smtClean="0">
                <a:solidFill>
                  <a:schemeClr val="tx1"/>
                </a:solidFill>
              </a:rPr>
              <a:t> predicted which area of the board I would hit before </a:t>
            </a:r>
            <a:r>
              <a:rPr lang="en-US" dirty="0">
                <a:solidFill>
                  <a:schemeClr val="tx1"/>
                </a:solidFill>
              </a:rPr>
              <a:t>I</a:t>
            </a:r>
            <a:r>
              <a:rPr lang="en-US" dirty="0" smtClean="0">
                <a:solidFill>
                  <a:schemeClr val="tx1"/>
                </a:solidFill>
              </a:rPr>
              <a:t> threw the dart.</a:t>
            </a:r>
          </a:p>
          <a:p>
            <a:r>
              <a:rPr lang="en-US" dirty="0" smtClean="0">
                <a:solidFill>
                  <a:schemeClr val="tx1"/>
                </a:solidFill>
              </a:rPr>
              <a:t>Because, if really I was throwing at random, there’s only a 5% chance I would hit that area of the board</a:t>
            </a:r>
            <a:endParaRPr lang="en-US" dirty="0">
              <a:solidFill>
                <a:schemeClr val="tx1"/>
              </a:solidFill>
            </a:endParaRPr>
          </a:p>
        </p:txBody>
      </p:sp>
      <p:pic>
        <p:nvPicPr>
          <p:cNvPr id="1026" name="Picture 2" descr="http://quizmasters.biz/Pub%20Genius/Darts/Gfx/Dartboard_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995279"/>
            <a:ext cx="4314825" cy="43293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2680" y="2601954"/>
            <a:ext cx="401063" cy="52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603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Exploratory versus confirmatory research</a:t>
            </a:r>
            <a:endParaRPr lang="en-US" dirty="0"/>
          </a:p>
        </p:txBody>
      </p:sp>
      <p:sp>
        <p:nvSpPr>
          <p:cNvPr id="3" name="Content Placeholder 2"/>
          <p:cNvSpPr>
            <a:spLocks noGrp="1"/>
          </p:cNvSpPr>
          <p:nvPr>
            <p:ph idx="1"/>
          </p:nvPr>
        </p:nvSpPr>
        <p:spPr>
          <a:xfrm>
            <a:off x="228600" y="1755648"/>
            <a:ext cx="4270248" cy="5102352"/>
          </a:xfrm>
        </p:spPr>
        <p:txBody>
          <a:bodyPr>
            <a:normAutofit/>
          </a:bodyPr>
          <a:lstStyle/>
          <a:p>
            <a:r>
              <a:rPr lang="en-US" dirty="0" smtClean="0">
                <a:solidFill>
                  <a:schemeClr val="tx1"/>
                </a:solidFill>
              </a:rPr>
              <a:t>If I allowed myself many chances to hit the 20, my chance of hitting it by accident is obviously more than 5%.</a:t>
            </a:r>
            <a:endParaRPr lang="en-US" dirty="0">
              <a:solidFill>
                <a:schemeClr val="tx1"/>
              </a:solidFill>
            </a:endParaRPr>
          </a:p>
          <a:p>
            <a:pPr lvl="1"/>
            <a:r>
              <a:rPr lang="en-US" sz="1800" dirty="0" smtClean="0">
                <a:solidFill>
                  <a:schemeClr val="tx1"/>
                </a:solidFill>
              </a:rPr>
              <a:t>Perhaps I threw darts I excluded from my report:</a:t>
            </a:r>
          </a:p>
          <a:p>
            <a:pPr lvl="2"/>
            <a:r>
              <a:rPr lang="en-US" sz="1800" dirty="0">
                <a:solidFill>
                  <a:schemeClr val="tx1"/>
                </a:solidFill>
              </a:rPr>
              <a:t>The wrong kind of dart</a:t>
            </a:r>
          </a:p>
          <a:p>
            <a:pPr lvl="2"/>
            <a:r>
              <a:rPr lang="en-US" sz="1800" dirty="0">
                <a:solidFill>
                  <a:schemeClr val="tx1"/>
                </a:solidFill>
              </a:rPr>
              <a:t>I </a:t>
            </a:r>
            <a:r>
              <a:rPr lang="en-US" sz="1800" dirty="0" smtClean="0">
                <a:solidFill>
                  <a:schemeClr val="tx1"/>
                </a:solidFill>
              </a:rPr>
              <a:t>had my left foot forward</a:t>
            </a:r>
            <a:endParaRPr lang="en-US" sz="1800" dirty="0">
              <a:solidFill>
                <a:schemeClr val="tx1"/>
              </a:solidFill>
            </a:endParaRPr>
          </a:p>
          <a:p>
            <a:pPr lvl="2"/>
            <a:r>
              <a:rPr lang="en-US" sz="1800" dirty="0">
                <a:solidFill>
                  <a:schemeClr val="tx1"/>
                </a:solidFill>
              </a:rPr>
              <a:t>I thought they </a:t>
            </a:r>
            <a:r>
              <a:rPr lang="en-US" sz="1800" dirty="0" smtClean="0">
                <a:solidFill>
                  <a:schemeClr val="tx1"/>
                </a:solidFill>
              </a:rPr>
              <a:t>were outliers (or weren’t representative)</a:t>
            </a:r>
            <a:endParaRPr lang="en-US" sz="1800" dirty="0">
              <a:solidFill>
                <a:schemeClr val="tx1"/>
              </a:solidFill>
            </a:endParaRPr>
          </a:p>
          <a:p>
            <a:pPr lvl="1"/>
            <a:r>
              <a:rPr lang="en-US" sz="1800" dirty="0" smtClean="0">
                <a:solidFill>
                  <a:schemeClr val="tx1"/>
                </a:solidFill>
              </a:rPr>
              <a:t>Perhaps I also controlled for a </a:t>
            </a:r>
            <a:r>
              <a:rPr lang="en-US" sz="1800" dirty="0" smtClean="0">
                <a:solidFill>
                  <a:schemeClr val="tx1"/>
                </a:solidFill>
              </a:rPr>
              <a:t>covariate (beer intake)</a:t>
            </a:r>
            <a:endParaRPr lang="en-US" sz="1800" dirty="0" smtClean="0">
              <a:solidFill>
                <a:schemeClr val="tx1"/>
              </a:solidFill>
            </a:endParaRPr>
          </a:p>
        </p:txBody>
      </p:sp>
      <p:pic>
        <p:nvPicPr>
          <p:cNvPr id="1026" name="Picture 2" descr="http://quizmasters.biz/Pub%20Genius/Darts/Gfx/Dartboard_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995279"/>
            <a:ext cx="4314825" cy="43293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601954"/>
            <a:ext cx="401063" cy="52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5670830"/>
            <a:ext cx="401063" cy="52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4644098"/>
            <a:ext cx="401063" cy="52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3943245"/>
            <a:ext cx="522862"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216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Exploratory versus confirmatory research</a:t>
            </a:r>
            <a:endParaRPr lang="en-US" dirty="0"/>
          </a:p>
        </p:txBody>
      </p:sp>
      <p:sp>
        <p:nvSpPr>
          <p:cNvPr id="3" name="Content Placeholder 2"/>
          <p:cNvSpPr>
            <a:spLocks noGrp="1"/>
          </p:cNvSpPr>
          <p:nvPr>
            <p:ph idx="1"/>
          </p:nvPr>
        </p:nvSpPr>
        <p:spPr>
          <a:xfrm>
            <a:off x="301752" y="1676400"/>
            <a:ext cx="4270248" cy="5257800"/>
          </a:xfrm>
        </p:spPr>
        <p:txBody>
          <a:bodyPr>
            <a:normAutofit lnSpcReduction="10000"/>
          </a:bodyPr>
          <a:lstStyle/>
          <a:p>
            <a:r>
              <a:rPr lang="en-US" dirty="0" smtClean="0">
                <a:solidFill>
                  <a:schemeClr val="tx1"/>
                </a:solidFill>
              </a:rPr>
              <a:t>The present situation in psychology is much like you (the reviewer, or the journal reader) seeing the dart already in the 20 and me (the study author) telling you that I predicted I could hit it.</a:t>
            </a:r>
          </a:p>
          <a:p>
            <a:pPr lvl="1"/>
            <a:r>
              <a:rPr lang="en-US" sz="1800" dirty="0" smtClean="0">
                <a:solidFill>
                  <a:schemeClr val="tx1"/>
                </a:solidFill>
              </a:rPr>
              <a:t>I may not be telling you about all the darts</a:t>
            </a:r>
            <a:endParaRPr lang="en-US" sz="1800" dirty="0">
              <a:solidFill>
                <a:schemeClr val="tx1"/>
              </a:solidFill>
            </a:endParaRPr>
          </a:p>
          <a:p>
            <a:pPr lvl="1"/>
            <a:r>
              <a:rPr lang="en-US" sz="1800" dirty="0" smtClean="0">
                <a:solidFill>
                  <a:schemeClr val="tx1"/>
                </a:solidFill>
              </a:rPr>
              <a:t>I may have concocted a plausible story about why this was the only dart that really mattered (even though I only came up with this story after I threw all the darts).</a:t>
            </a:r>
            <a:endParaRPr lang="en-US" sz="1800" dirty="0">
              <a:solidFill>
                <a:schemeClr val="tx1"/>
              </a:solidFill>
            </a:endParaRPr>
          </a:p>
        </p:txBody>
      </p:sp>
      <p:pic>
        <p:nvPicPr>
          <p:cNvPr id="1026" name="Picture 2" descr="http://quizmasters.biz/Pub%20Genius/Darts/Gfx/Dartboard_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995279"/>
            <a:ext cx="4314825" cy="43293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4817" y="2559713"/>
            <a:ext cx="401063" cy="52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704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Exploratory versus confirmatory research</a:t>
            </a:r>
            <a:endParaRPr lang="en-US" dirty="0"/>
          </a:p>
        </p:txBody>
      </p:sp>
      <p:sp>
        <p:nvSpPr>
          <p:cNvPr id="3" name="Content Placeholder 2"/>
          <p:cNvSpPr>
            <a:spLocks noGrp="1"/>
          </p:cNvSpPr>
          <p:nvPr>
            <p:ph idx="1"/>
          </p:nvPr>
        </p:nvSpPr>
        <p:spPr>
          <a:xfrm>
            <a:off x="301752" y="1679448"/>
            <a:ext cx="4270248" cy="5330952"/>
          </a:xfrm>
        </p:spPr>
        <p:txBody>
          <a:bodyPr>
            <a:normAutofit/>
          </a:bodyPr>
          <a:lstStyle/>
          <a:p>
            <a:r>
              <a:rPr lang="en-US" dirty="0" smtClean="0">
                <a:solidFill>
                  <a:schemeClr val="tx1"/>
                </a:solidFill>
              </a:rPr>
              <a:t>My story may seem reasonable.</a:t>
            </a:r>
          </a:p>
          <a:p>
            <a:r>
              <a:rPr lang="en-US" dirty="0" smtClean="0">
                <a:solidFill>
                  <a:schemeClr val="tx1"/>
                </a:solidFill>
              </a:rPr>
              <a:t>However, </a:t>
            </a:r>
            <a:r>
              <a:rPr lang="en-US" dirty="0">
                <a:solidFill>
                  <a:schemeClr val="tx1"/>
                </a:solidFill>
              </a:rPr>
              <a:t>I</a:t>
            </a:r>
            <a:r>
              <a:rPr lang="en-US" dirty="0" smtClean="0">
                <a:solidFill>
                  <a:schemeClr val="tx1"/>
                </a:solidFill>
              </a:rPr>
              <a:t> must be careful because I am strongly motivated to hit the 20 (to get </a:t>
            </a:r>
            <a:r>
              <a:rPr lang="en-US" i="1" dirty="0" smtClean="0">
                <a:solidFill>
                  <a:schemeClr val="tx1"/>
                </a:solidFill>
              </a:rPr>
              <a:t>p</a:t>
            </a:r>
            <a:r>
              <a:rPr lang="en-US" dirty="0" smtClean="0">
                <a:solidFill>
                  <a:schemeClr val="tx1"/>
                </a:solidFill>
              </a:rPr>
              <a:t> &lt; .05)</a:t>
            </a:r>
          </a:p>
          <a:p>
            <a:r>
              <a:rPr lang="en-US" dirty="0" smtClean="0">
                <a:solidFill>
                  <a:schemeClr val="tx1"/>
                </a:solidFill>
              </a:rPr>
              <a:t>If </a:t>
            </a:r>
            <a:r>
              <a:rPr lang="en-US" dirty="0">
                <a:solidFill>
                  <a:schemeClr val="tx1"/>
                </a:solidFill>
              </a:rPr>
              <a:t>I</a:t>
            </a:r>
            <a:r>
              <a:rPr lang="en-US" dirty="0" smtClean="0">
                <a:solidFill>
                  <a:schemeClr val="tx1"/>
                </a:solidFill>
              </a:rPr>
              <a:t> really believe these things, then </a:t>
            </a:r>
            <a:r>
              <a:rPr lang="en-US" dirty="0">
                <a:solidFill>
                  <a:schemeClr val="tx1"/>
                </a:solidFill>
              </a:rPr>
              <a:t>I</a:t>
            </a:r>
            <a:r>
              <a:rPr lang="en-US" dirty="0" smtClean="0">
                <a:solidFill>
                  <a:schemeClr val="tx1"/>
                </a:solidFill>
              </a:rPr>
              <a:t> need to directly replicate my throw, using the same dart, under the exact same conditions.</a:t>
            </a:r>
            <a:endParaRPr lang="en-US" dirty="0">
              <a:solidFill>
                <a:schemeClr val="tx1"/>
              </a:solidFill>
            </a:endParaRPr>
          </a:p>
        </p:txBody>
      </p:sp>
      <p:pic>
        <p:nvPicPr>
          <p:cNvPr id="1026" name="Picture 2" descr="http://quizmasters.biz/Pub%20Genius/Darts/Gfx/Dartboard_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995279"/>
            <a:ext cx="4314825" cy="43293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4817" y="2559713"/>
            <a:ext cx="401063" cy="52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750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Exploratory versus confirmatory research</a:t>
            </a:r>
            <a:endParaRPr lang="en-US" dirty="0"/>
          </a:p>
        </p:txBody>
      </p:sp>
      <p:sp>
        <p:nvSpPr>
          <p:cNvPr id="3" name="Content Placeholder 2"/>
          <p:cNvSpPr>
            <a:spLocks noGrp="1"/>
          </p:cNvSpPr>
          <p:nvPr>
            <p:ph idx="1"/>
          </p:nvPr>
        </p:nvSpPr>
        <p:spPr>
          <a:xfrm>
            <a:off x="228600" y="1831848"/>
            <a:ext cx="4346448" cy="5178552"/>
          </a:xfrm>
        </p:spPr>
        <p:txBody>
          <a:bodyPr>
            <a:normAutofit/>
          </a:bodyPr>
          <a:lstStyle/>
          <a:p>
            <a:r>
              <a:rPr lang="en-US" dirty="0" smtClean="0">
                <a:solidFill>
                  <a:schemeClr val="tx1"/>
                </a:solidFill>
              </a:rPr>
              <a:t>In other words, in order to believe in my ability, you would quite rightly demand that I throw another dart and that I again hit the 20.</a:t>
            </a:r>
          </a:p>
          <a:p>
            <a:r>
              <a:rPr lang="en-US" dirty="0" smtClean="0">
                <a:solidFill>
                  <a:schemeClr val="tx1"/>
                </a:solidFill>
              </a:rPr>
              <a:t>You should demand I throw the same type of dart, with the same foot forward, and that I adjust for my beer intake.</a:t>
            </a:r>
            <a:endParaRPr lang="en-US" dirty="0">
              <a:solidFill>
                <a:schemeClr val="tx1"/>
              </a:solidFill>
            </a:endParaRPr>
          </a:p>
        </p:txBody>
      </p:sp>
      <p:pic>
        <p:nvPicPr>
          <p:cNvPr id="1026" name="Picture 2" descr="http://quizmasters.biz/Pub%20Genius/Darts/Gfx/Dartboard_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995279"/>
            <a:ext cx="4314825" cy="43293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4817" y="2559713"/>
            <a:ext cx="401063" cy="52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4520091"/>
            <a:ext cx="401063" cy="52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739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Exploratory versus confirmatory research</a:t>
            </a:r>
          </a:p>
        </p:txBody>
      </p:sp>
      <p:sp>
        <p:nvSpPr>
          <p:cNvPr id="3" name="Content Placeholder 2"/>
          <p:cNvSpPr>
            <a:spLocks noGrp="1"/>
          </p:cNvSpPr>
          <p:nvPr>
            <p:ph idx="1"/>
          </p:nvPr>
        </p:nvSpPr>
        <p:spPr>
          <a:xfrm>
            <a:off x="301752" y="1600200"/>
            <a:ext cx="8503920" cy="4797552"/>
          </a:xfrm>
        </p:spPr>
        <p:txBody>
          <a:bodyPr>
            <a:normAutofit/>
          </a:bodyPr>
          <a:lstStyle/>
          <a:p>
            <a:r>
              <a:rPr lang="en-US" dirty="0" smtClean="0">
                <a:solidFill>
                  <a:schemeClr val="tx1"/>
                </a:solidFill>
              </a:rPr>
              <a:t>So, many practices have a place in exploratory research.</a:t>
            </a:r>
          </a:p>
          <a:p>
            <a:r>
              <a:rPr lang="en-US" dirty="0" smtClean="0">
                <a:solidFill>
                  <a:schemeClr val="tx1"/>
                </a:solidFill>
              </a:rPr>
              <a:t>However, we should be aware that we have usually given ourselves many chances to find an effect in exploratory research (we may have thrown many darts, or thrown one and then </a:t>
            </a:r>
            <a:r>
              <a:rPr lang="en-US" dirty="0" err="1" smtClean="0">
                <a:solidFill>
                  <a:schemeClr val="tx1"/>
                </a:solidFill>
              </a:rPr>
              <a:t>HARKed</a:t>
            </a:r>
            <a:r>
              <a:rPr lang="en-US" dirty="0" smtClean="0">
                <a:solidFill>
                  <a:schemeClr val="tx1"/>
                </a:solidFill>
              </a:rPr>
              <a:t> about what we would hit).</a:t>
            </a:r>
          </a:p>
          <a:p>
            <a:r>
              <a:rPr lang="en-US" dirty="0" smtClean="0">
                <a:solidFill>
                  <a:schemeClr val="tx1"/>
                </a:solidFill>
              </a:rPr>
              <a:t>In both cases, the correct thing to do is to follow this up by throwing another dart under exactly the same conditions as we threw the first one. (A direct replication.)</a:t>
            </a:r>
          </a:p>
          <a:p>
            <a:r>
              <a:rPr lang="en-US" dirty="0" smtClean="0">
                <a:solidFill>
                  <a:schemeClr val="tx1"/>
                </a:solidFill>
              </a:rPr>
              <a:t>Conceptual replications are not good enough.</a:t>
            </a:r>
            <a:endParaRPr lang="en-US" dirty="0">
              <a:solidFill>
                <a:schemeClr val="tx1"/>
              </a:solidFill>
            </a:endParaRPr>
          </a:p>
        </p:txBody>
      </p:sp>
    </p:spTree>
    <p:extLst>
      <p:ext uri="{BB962C8B-B14F-4D97-AF65-F5344CB8AC3E}">
        <p14:creationId xmlns:p14="http://schemas.microsoft.com/office/powerpoint/2010/main" val="1420441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reminder of research outcomes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4536075"/>
              </p:ext>
            </p:extLst>
          </p:nvPr>
        </p:nvGraphicFramePr>
        <p:xfrm>
          <a:off x="457200" y="1661160"/>
          <a:ext cx="8229600" cy="19202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                        Population</a:t>
                      </a:r>
                    </a:p>
                    <a:p>
                      <a:r>
                        <a:rPr lang="en-US" dirty="0" smtClean="0"/>
                        <a:t>Sample</a:t>
                      </a:r>
                      <a:endParaRPr lang="en-US" dirty="0"/>
                    </a:p>
                  </a:txBody>
                  <a:tcPr/>
                </a:tc>
                <a:tc>
                  <a:txBody>
                    <a:bodyPr/>
                    <a:lstStyle/>
                    <a:p>
                      <a:r>
                        <a:rPr lang="en-US" dirty="0" smtClean="0"/>
                        <a:t>X exerts</a:t>
                      </a:r>
                      <a:r>
                        <a:rPr lang="en-US" baseline="0" dirty="0" smtClean="0"/>
                        <a:t> an effect on Y</a:t>
                      </a:r>
                      <a:endParaRPr lang="en-US" dirty="0"/>
                    </a:p>
                  </a:txBody>
                  <a:tcPr/>
                </a:tc>
                <a:tc>
                  <a:txBody>
                    <a:bodyPr/>
                    <a:lstStyle/>
                    <a:p>
                      <a:r>
                        <a:rPr lang="en-US" dirty="0" smtClean="0"/>
                        <a:t>X does not exert</a:t>
                      </a:r>
                      <a:r>
                        <a:rPr lang="en-US" baseline="0" dirty="0" smtClean="0"/>
                        <a:t> an effect on Y</a:t>
                      </a:r>
                      <a:endParaRPr lang="en-US" dirty="0"/>
                    </a:p>
                  </a:txBody>
                  <a:tcPr/>
                </a:tc>
              </a:tr>
              <a:tr h="370840">
                <a:tc>
                  <a:txBody>
                    <a:bodyPr/>
                    <a:lstStyle/>
                    <a:p>
                      <a:r>
                        <a:rPr lang="en-US" dirty="0" smtClean="0"/>
                        <a:t>X exerts</a:t>
                      </a:r>
                      <a:r>
                        <a:rPr lang="en-US" baseline="0" dirty="0" smtClean="0"/>
                        <a:t> an effect on Y</a:t>
                      </a:r>
                      <a:endParaRPr lang="en-US" dirty="0"/>
                    </a:p>
                  </a:txBody>
                  <a:tcPr/>
                </a:tc>
                <a:tc>
                  <a:txBody>
                    <a:bodyPr/>
                    <a:lstStyle/>
                    <a:p>
                      <a:r>
                        <a:rPr lang="en-US" dirty="0" smtClean="0"/>
                        <a:t>True positive</a:t>
                      </a:r>
                      <a:endParaRPr lang="en-US" dirty="0"/>
                    </a:p>
                  </a:txBody>
                  <a:tcPr/>
                </a:tc>
                <a:tc>
                  <a:txBody>
                    <a:bodyPr/>
                    <a:lstStyle/>
                    <a:p>
                      <a:r>
                        <a:rPr lang="en-US" dirty="0" smtClean="0"/>
                        <a:t>False positive (Type I error)</a:t>
                      </a:r>
                      <a:endParaRPr lang="en-US" dirty="0"/>
                    </a:p>
                  </a:txBody>
                  <a:tcPr/>
                </a:tc>
              </a:tr>
              <a:tr h="370840">
                <a:tc>
                  <a:txBody>
                    <a:bodyPr/>
                    <a:lstStyle/>
                    <a:p>
                      <a:r>
                        <a:rPr lang="en-US" dirty="0" smtClean="0"/>
                        <a:t>X does</a:t>
                      </a:r>
                      <a:r>
                        <a:rPr lang="en-US" baseline="0" dirty="0" smtClean="0"/>
                        <a:t> not exert an effect on Y</a:t>
                      </a:r>
                      <a:endParaRPr lang="en-US" dirty="0"/>
                    </a:p>
                  </a:txBody>
                  <a:tcPr/>
                </a:tc>
                <a:tc>
                  <a:txBody>
                    <a:bodyPr/>
                    <a:lstStyle/>
                    <a:p>
                      <a:r>
                        <a:rPr lang="en-US" dirty="0" smtClean="0"/>
                        <a:t>False negative</a:t>
                      </a:r>
                      <a:r>
                        <a:rPr lang="en-US" baseline="0" dirty="0" smtClean="0"/>
                        <a:t> (Type II error)</a:t>
                      </a:r>
                      <a:endParaRPr lang="en-US" dirty="0"/>
                    </a:p>
                  </a:txBody>
                  <a:tcPr/>
                </a:tc>
                <a:tc>
                  <a:txBody>
                    <a:bodyPr/>
                    <a:lstStyle/>
                    <a:p>
                      <a:r>
                        <a:rPr lang="en-US" dirty="0" smtClean="0"/>
                        <a:t>True</a:t>
                      </a:r>
                      <a:r>
                        <a:rPr lang="en-US" baseline="0" dirty="0" smtClean="0"/>
                        <a:t> negative</a:t>
                      </a:r>
                      <a:endParaRPr lang="en-US" dirty="0"/>
                    </a:p>
                  </a:txBody>
                  <a:tcPr/>
                </a:tc>
              </a:tr>
            </a:tbl>
          </a:graphicData>
        </a:graphic>
      </p:graphicFrame>
      <p:sp>
        <p:nvSpPr>
          <p:cNvPr id="5" name="Content Placeholder 2"/>
          <p:cNvSpPr txBox="1">
            <a:spLocks/>
          </p:cNvSpPr>
          <p:nvPr/>
        </p:nvSpPr>
        <p:spPr>
          <a:xfrm>
            <a:off x="457200" y="3657600"/>
            <a:ext cx="8229599" cy="3048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solidFill>
                  <a:schemeClr val="tx1"/>
                </a:solidFill>
              </a:rPr>
              <a:t>By convention, the probability of a false positive is supposed to be fixed at 5%. We require </a:t>
            </a:r>
            <a:r>
              <a:rPr lang="en-US" i="1" dirty="0" smtClean="0">
                <a:solidFill>
                  <a:schemeClr val="tx1"/>
                </a:solidFill>
              </a:rPr>
              <a:t>p</a:t>
            </a:r>
            <a:r>
              <a:rPr lang="en-US" dirty="0" smtClean="0">
                <a:solidFill>
                  <a:schemeClr val="tx1"/>
                </a:solidFill>
              </a:rPr>
              <a:t> &lt; .05 to claim a statistically significant effect.</a:t>
            </a:r>
          </a:p>
          <a:p>
            <a:r>
              <a:rPr lang="en-US" dirty="0" smtClean="0">
                <a:solidFill>
                  <a:schemeClr val="tx1"/>
                </a:solidFill>
              </a:rPr>
              <a:t>By (a far less well adhered to) convention, the probability of a false negative is supposed to be fixed at 20%. Acceptable statistical power is .8, meaning there is an 80% chance to find an effect, given it exists.</a:t>
            </a:r>
          </a:p>
          <a:p>
            <a:endParaRPr lang="en-US" dirty="0" smtClean="0">
              <a:solidFill>
                <a:schemeClr val="tx1"/>
              </a:solidFill>
            </a:endParaRPr>
          </a:p>
        </p:txBody>
      </p:sp>
    </p:spTree>
    <p:extLst>
      <p:ext uri="{BB962C8B-B14F-4D97-AF65-F5344CB8AC3E}">
        <p14:creationId xmlns:p14="http://schemas.microsoft.com/office/powerpoint/2010/main" val="2245841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Problems with conceptual replication</a:t>
            </a:r>
            <a:endParaRPr lang="en-US" dirty="0"/>
          </a:p>
        </p:txBody>
      </p:sp>
      <p:sp>
        <p:nvSpPr>
          <p:cNvPr id="3" name="Content Placeholder 2"/>
          <p:cNvSpPr>
            <a:spLocks noGrp="1"/>
          </p:cNvSpPr>
          <p:nvPr>
            <p:ph idx="1"/>
          </p:nvPr>
        </p:nvSpPr>
        <p:spPr>
          <a:xfrm>
            <a:off x="301752" y="1527048"/>
            <a:ext cx="4194048" cy="4797552"/>
          </a:xfrm>
        </p:spPr>
        <p:txBody>
          <a:bodyPr>
            <a:normAutofit/>
          </a:bodyPr>
          <a:lstStyle/>
          <a:p>
            <a:r>
              <a:rPr lang="en-US" dirty="0" smtClean="0">
                <a:solidFill>
                  <a:schemeClr val="tx1"/>
                </a:solidFill>
              </a:rPr>
              <a:t>What if instead of throwing another dart, I told you I’d prove my aim in a different set of circumstances.</a:t>
            </a:r>
          </a:p>
          <a:p>
            <a:r>
              <a:rPr lang="en-US" dirty="0" smtClean="0">
                <a:solidFill>
                  <a:schemeClr val="tx1"/>
                </a:solidFill>
              </a:rPr>
              <a:t>Let’s suppose I fail to hit an equivalently-sized area of the archery target.</a:t>
            </a:r>
          </a:p>
          <a:p>
            <a:r>
              <a:rPr lang="en-US" dirty="0" smtClean="0">
                <a:solidFill>
                  <a:schemeClr val="tx1"/>
                </a:solidFill>
              </a:rPr>
              <a:t>This does not undermine my claim to be a good dart thrower.</a:t>
            </a:r>
            <a:endParaRPr lang="en-US" dirty="0">
              <a:solidFill>
                <a:schemeClr val="tx1"/>
              </a:solidFill>
            </a:endParaRPr>
          </a:p>
        </p:txBody>
      </p:sp>
      <p:pic>
        <p:nvPicPr>
          <p:cNvPr id="2050" name="Picture 2" descr="File:Archery Target 80cm.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600200"/>
            <a:ext cx="4572000" cy="4572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6781800" y="4469642"/>
            <a:ext cx="762000" cy="33095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545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Problems with conceptual replication</a:t>
            </a:r>
            <a:endParaRPr lang="en-US" dirty="0"/>
          </a:p>
        </p:txBody>
      </p:sp>
      <p:sp>
        <p:nvSpPr>
          <p:cNvPr id="3" name="Content Placeholder 2"/>
          <p:cNvSpPr>
            <a:spLocks noGrp="1"/>
          </p:cNvSpPr>
          <p:nvPr>
            <p:ph idx="1"/>
          </p:nvPr>
        </p:nvSpPr>
        <p:spPr>
          <a:xfrm>
            <a:off x="301752" y="1755648"/>
            <a:ext cx="4194048" cy="5026152"/>
          </a:xfrm>
        </p:spPr>
        <p:txBody>
          <a:bodyPr>
            <a:normAutofit/>
          </a:bodyPr>
          <a:lstStyle/>
          <a:p>
            <a:r>
              <a:rPr lang="en-US" dirty="0" smtClean="0">
                <a:solidFill>
                  <a:schemeClr val="tx1"/>
                </a:solidFill>
              </a:rPr>
              <a:t>In other words, a failure of conceptual replication can be explained away. It does not invalidate the original result.</a:t>
            </a:r>
          </a:p>
          <a:p>
            <a:pPr lvl="1"/>
            <a:r>
              <a:rPr lang="en-US" sz="1800" dirty="0">
                <a:solidFill>
                  <a:schemeClr val="tx1"/>
                </a:solidFill>
              </a:rPr>
              <a:t>It does not provide for falsification.</a:t>
            </a:r>
          </a:p>
          <a:p>
            <a:r>
              <a:rPr lang="en-US" dirty="0" smtClean="0">
                <a:solidFill>
                  <a:schemeClr val="tx1"/>
                </a:solidFill>
              </a:rPr>
              <a:t>But, let’s suppose I do conceptually replicate my result, hitting the target.</a:t>
            </a:r>
          </a:p>
        </p:txBody>
      </p:sp>
      <p:pic>
        <p:nvPicPr>
          <p:cNvPr id="2050" name="Picture 2" descr="File:Archery Target 80cm.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600200"/>
            <a:ext cx="4572000" cy="4572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5861713" y="3224284"/>
            <a:ext cx="762000" cy="6619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545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Problems with conceptual replication</a:t>
            </a:r>
            <a:endParaRPr lang="en-US" dirty="0"/>
          </a:p>
        </p:txBody>
      </p:sp>
      <p:sp>
        <p:nvSpPr>
          <p:cNvPr id="3" name="Content Placeholder 2"/>
          <p:cNvSpPr>
            <a:spLocks noGrp="1"/>
          </p:cNvSpPr>
          <p:nvPr>
            <p:ph idx="1"/>
          </p:nvPr>
        </p:nvSpPr>
        <p:spPr>
          <a:xfrm>
            <a:off x="301752" y="1831848"/>
            <a:ext cx="4194048" cy="4949952"/>
          </a:xfrm>
        </p:spPr>
        <p:txBody>
          <a:bodyPr>
            <a:normAutofit/>
          </a:bodyPr>
          <a:lstStyle/>
          <a:p>
            <a:r>
              <a:rPr lang="en-US" dirty="0" smtClean="0">
                <a:solidFill>
                  <a:schemeClr val="tx1"/>
                </a:solidFill>
              </a:rPr>
              <a:t>However, in these new circumstances, I may allow myself just as much flexibility in deciding which arrow was the fairest test as I did with the darts.</a:t>
            </a:r>
          </a:p>
          <a:p>
            <a:pPr lvl="1"/>
            <a:r>
              <a:rPr lang="en-US" sz="1800" dirty="0" smtClean="0">
                <a:solidFill>
                  <a:schemeClr val="tx1"/>
                </a:solidFill>
              </a:rPr>
              <a:t>The wrong type of bow</a:t>
            </a:r>
          </a:p>
          <a:p>
            <a:pPr lvl="1"/>
            <a:r>
              <a:rPr lang="en-US" sz="1800" dirty="0" smtClean="0">
                <a:solidFill>
                  <a:schemeClr val="tx1"/>
                </a:solidFill>
              </a:rPr>
              <a:t>A completely different, incorrect stance</a:t>
            </a:r>
          </a:p>
          <a:p>
            <a:pPr lvl="1"/>
            <a:r>
              <a:rPr lang="en-US" sz="1800" dirty="0" smtClean="0">
                <a:solidFill>
                  <a:schemeClr val="tx1"/>
                </a:solidFill>
              </a:rPr>
              <a:t>Maybe this time I controlled for the wind</a:t>
            </a:r>
            <a:endParaRPr lang="en-US" sz="1800" dirty="0">
              <a:solidFill>
                <a:schemeClr val="tx1"/>
              </a:solidFill>
            </a:endParaRPr>
          </a:p>
        </p:txBody>
      </p:sp>
      <p:pic>
        <p:nvPicPr>
          <p:cNvPr id="2050" name="Picture 2" descr="File:Archery Target 80cm.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7713" y="1600200"/>
            <a:ext cx="4572000" cy="4572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5861713" y="3224284"/>
            <a:ext cx="762000" cy="6619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81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lstStyle/>
          <a:p>
            <a:r>
              <a:rPr lang="en-US" dirty="0" smtClean="0"/>
              <a:t>Recommendations</a:t>
            </a:r>
            <a:endParaRPr lang="en-US" dirty="0"/>
          </a:p>
        </p:txBody>
      </p:sp>
      <p:sp>
        <p:nvSpPr>
          <p:cNvPr id="3" name="Content Placeholder 2"/>
          <p:cNvSpPr>
            <a:spLocks noGrp="1"/>
          </p:cNvSpPr>
          <p:nvPr>
            <p:ph idx="1"/>
          </p:nvPr>
        </p:nvSpPr>
        <p:spPr>
          <a:xfrm>
            <a:off x="457200" y="1295400"/>
            <a:ext cx="8229600" cy="4830763"/>
          </a:xfrm>
        </p:spPr>
        <p:txBody>
          <a:bodyPr/>
          <a:lstStyle/>
          <a:p>
            <a:pPr marL="457200" indent="-457200">
              <a:buAutoNum type="arabicParenBoth"/>
            </a:pPr>
            <a:r>
              <a:rPr lang="en-US" dirty="0" smtClean="0">
                <a:solidFill>
                  <a:schemeClr val="tx1"/>
                </a:solidFill>
              </a:rPr>
              <a:t>Get ready to share your data.</a:t>
            </a:r>
          </a:p>
          <a:p>
            <a:pPr marL="457200" indent="-457200">
              <a:buAutoNum type="arabicParenBoth"/>
            </a:pPr>
            <a:r>
              <a:rPr lang="en-US" dirty="0" smtClean="0">
                <a:solidFill>
                  <a:schemeClr val="tx1"/>
                </a:solidFill>
              </a:rPr>
              <a:t>Don’t </a:t>
            </a:r>
            <a:r>
              <a:rPr lang="en-US" i="1" dirty="0" smtClean="0">
                <a:solidFill>
                  <a:schemeClr val="tx1"/>
                </a:solidFill>
              </a:rPr>
              <a:t>p</a:t>
            </a:r>
            <a:r>
              <a:rPr lang="en-US" dirty="0" smtClean="0">
                <a:solidFill>
                  <a:schemeClr val="tx1"/>
                </a:solidFill>
              </a:rPr>
              <a:t>-hack. If you don’t </a:t>
            </a:r>
            <a:r>
              <a:rPr lang="en-US" i="1" dirty="0" smtClean="0">
                <a:solidFill>
                  <a:schemeClr val="tx1"/>
                </a:solidFill>
              </a:rPr>
              <a:t>p</a:t>
            </a:r>
            <a:r>
              <a:rPr lang="en-US" dirty="0" smtClean="0">
                <a:solidFill>
                  <a:schemeClr val="tx1"/>
                </a:solidFill>
              </a:rPr>
              <a:t>-hack, explicitly say you don’t </a:t>
            </a:r>
            <a:r>
              <a:rPr lang="en-US" i="1" dirty="0" smtClean="0">
                <a:solidFill>
                  <a:schemeClr val="tx1"/>
                </a:solidFill>
              </a:rPr>
              <a:t>p</a:t>
            </a:r>
            <a:r>
              <a:rPr lang="en-US" dirty="0" smtClean="0">
                <a:solidFill>
                  <a:schemeClr val="tx1"/>
                </a:solidFill>
              </a:rPr>
              <a:t>-hack.</a:t>
            </a:r>
          </a:p>
          <a:p>
            <a:pPr marL="457200" indent="-457200">
              <a:buAutoNum type="arabicParenBoth"/>
            </a:pPr>
            <a:r>
              <a:rPr lang="en-US" dirty="0" smtClean="0">
                <a:solidFill>
                  <a:schemeClr val="tx1"/>
                </a:solidFill>
              </a:rPr>
              <a:t>If you conducted an exploratory study and took advantage of researcher degrees of freedom to obtain significance, perform a </a:t>
            </a:r>
            <a:r>
              <a:rPr lang="en-US" i="1" dirty="0" smtClean="0">
                <a:solidFill>
                  <a:schemeClr val="tx1"/>
                </a:solidFill>
              </a:rPr>
              <a:t>direct</a:t>
            </a:r>
            <a:r>
              <a:rPr lang="en-US" dirty="0" smtClean="0">
                <a:solidFill>
                  <a:schemeClr val="tx1"/>
                </a:solidFill>
              </a:rPr>
              <a:t> replication.</a:t>
            </a:r>
          </a:p>
        </p:txBody>
      </p:sp>
    </p:spTree>
    <p:extLst>
      <p:ext uri="{BB962C8B-B14F-4D97-AF65-F5344CB8AC3E}">
        <p14:creationId xmlns:p14="http://schemas.microsoft.com/office/powerpoint/2010/main" val="32183784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normAutofit/>
          </a:bodyPr>
          <a:lstStyle/>
          <a:p>
            <a:r>
              <a:rPr lang="en-US" dirty="0" smtClean="0"/>
              <a:t>Skepticism is growing</a:t>
            </a:r>
            <a:endParaRPr lang="en-US" dirty="0"/>
          </a:p>
        </p:txBody>
      </p:sp>
      <p:sp>
        <p:nvSpPr>
          <p:cNvPr id="3" name="Content Placeholder 2"/>
          <p:cNvSpPr>
            <a:spLocks noGrp="1"/>
          </p:cNvSpPr>
          <p:nvPr>
            <p:ph idx="1"/>
          </p:nvPr>
        </p:nvSpPr>
        <p:spPr>
          <a:xfrm>
            <a:off x="304800" y="1295400"/>
            <a:ext cx="3810000" cy="5029200"/>
          </a:xfrm>
        </p:spPr>
        <p:txBody>
          <a:bodyPr>
            <a:normAutofit/>
          </a:bodyPr>
          <a:lstStyle/>
          <a:p>
            <a:r>
              <a:rPr lang="en-US" dirty="0" err="1" smtClean="0">
                <a:solidFill>
                  <a:schemeClr val="tx1"/>
                </a:solidFill>
              </a:rPr>
              <a:t>Simonsohn</a:t>
            </a:r>
            <a:r>
              <a:rPr lang="en-US" dirty="0" smtClean="0">
                <a:solidFill>
                  <a:schemeClr val="tx1"/>
                </a:solidFill>
              </a:rPr>
              <a:t>, Nelson &amp; Simmons (in press).</a:t>
            </a:r>
          </a:p>
          <a:p>
            <a:r>
              <a:rPr lang="en-US" dirty="0" smtClean="0">
                <a:solidFill>
                  <a:schemeClr val="tx1"/>
                </a:solidFill>
              </a:rPr>
              <a:t>The </a:t>
            </a:r>
            <a:r>
              <a:rPr lang="en-US" i="1" dirty="0" smtClean="0">
                <a:solidFill>
                  <a:schemeClr val="tx1"/>
                </a:solidFill>
              </a:rPr>
              <a:t>p</a:t>
            </a:r>
            <a:r>
              <a:rPr lang="en-US" dirty="0">
                <a:solidFill>
                  <a:schemeClr val="tx1"/>
                </a:solidFill>
              </a:rPr>
              <a:t>-</a:t>
            </a:r>
            <a:r>
              <a:rPr lang="en-US" dirty="0" smtClean="0">
                <a:solidFill>
                  <a:schemeClr val="tx1"/>
                </a:solidFill>
              </a:rPr>
              <a:t>curve.</a:t>
            </a:r>
          </a:p>
          <a:p>
            <a:r>
              <a:rPr lang="en-US" dirty="0" smtClean="0">
                <a:solidFill>
                  <a:schemeClr val="tx1"/>
                </a:solidFill>
              </a:rPr>
              <a:t>All values of </a:t>
            </a:r>
            <a:r>
              <a:rPr lang="en-US" i="1" dirty="0" smtClean="0">
                <a:solidFill>
                  <a:schemeClr val="tx1"/>
                </a:solidFill>
              </a:rPr>
              <a:t>p</a:t>
            </a:r>
            <a:r>
              <a:rPr lang="en-US" dirty="0" smtClean="0">
                <a:solidFill>
                  <a:schemeClr val="tx1"/>
                </a:solidFill>
              </a:rPr>
              <a:t> below .05 are publishable. By examining the distribution of a related set of </a:t>
            </a:r>
            <a:r>
              <a:rPr lang="en-US" i="1" dirty="0" smtClean="0">
                <a:solidFill>
                  <a:schemeClr val="tx1"/>
                </a:solidFill>
              </a:rPr>
              <a:t>p</a:t>
            </a:r>
            <a:r>
              <a:rPr lang="en-US" dirty="0">
                <a:solidFill>
                  <a:schemeClr val="tx1"/>
                </a:solidFill>
              </a:rPr>
              <a:t>-</a:t>
            </a:r>
            <a:r>
              <a:rPr lang="en-US" dirty="0" smtClean="0">
                <a:solidFill>
                  <a:schemeClr val="tx1"/>
                </a:solidFill>
              </a:rPr>
              <a:t>values (the </a:t>
            </a:r>
            <a:r>
              <a:rPr lang="en-US" i="1" dirty="0" smtClean="0">
                <a:solidFill>
                  <a:schemeClr val="tx1"/>
                </a:solidFill>
              </a:rPr>
              <a:t>p</a:t>
            </a:r>
            <a:r>
              <a:rPr lang="en-US" dirty="0">
                <a:solidFill>
                  <a:schemeClr val="tx1"/>
                </a:solidFill>
              </a:rPr>
              <a:t>-</a:t>
            </a:r>
            <a:r>
              <a:rPr lang="en-US" dirty="0" smtClean="0">
                <a:solidFill>
                  <a:schemeClr val="tx1"/>
                </a:solidFill>
              </a:rPr>
              <a:t>curve) we can determine the likelihood that a set of findings have been </a:t>
            </a:r>
            <a:r>
              <a:rPr lang="en-US" i="1" dirty="0" smtClean="0">
                <a:solidFill>
                  <a:schemeClr val="tx1"/>
                </a:solidFill>
              </a:rPr>
              <a:t>p</a:t>
            </a:r>
            <a:r>
              <a:rPr lang="en-US" dirty="0">
                <a:solidFill>
                  <a:schemeClr val="tx1"/>
                </a:solidFill>
              </a:rPr>
              <a:t>-</a:t>
            </a:r>
            <a:r>
              <a:rPr lang="en-US" dirty="0" smtClean="0">
                <a:solidFill>
                  <a:schemeClr val="tx1"/>
                </a:solidFill>
              </a:rPr>
              <a:t>hacked.</a:t>
            </a:r>
            <a:endParaRPr lang="en-US" dirty="0">
              <a:solidFill>
                <a:schemeClr val="tx1"/>
              </a:solidFill>
            </a:endParaRPr>
          </a:p>
        </p:txBody>
      </p:sp>
      <p:grpSp>
        <p:nvGrpSpPr>
          <p:cNvPr id="5" name="Group 4"/>
          <p:cNvGrpSpPr/>
          <p:nvPr/>
        </p:nvGrpSpPr>
        <p:grpSpPr>
          <a:xfrm>
            <a:off x="3962400" y="1743392"/>
            <a:ext cx="4724400" cy="4124008"/>
            <a:chOff x="3962400" y="1743392"/>
            <a:chExt cx="4724400" cy="4124008"/>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743392"/>
              <a:ext cx="4724400" cy="4124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05400" y="5009071"/>
              <a:ext cx="152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0528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normAutofit/>
          </a:bodyPr>
          <a:lstStyle/>
          <a:p>
            <a:r>
              <a:rPr lang="en-US" dirty="0" smtClean="0"/>
              <a:t>Skepticism is growing</a:t>
            </a:r>
            <a:endParaRPr lang="en-US" dirty="0"/>
          </a:p>
        </p:txBody>
      </p:sp>
      <p:sp>
        <p:nvSpPr>
          <p:cNvPr id="3" name="Content Placeholder 2"/>
          <p:cNvSpPr>
            <a:spLocks noGrp="1"/>
          </p:cNvSpPr>
          <p:nvPr>
            <p:ph idx="1"/>
          </p:nvPr>
        </p:nvSpPr>
        <p:spPr>
          <a:xfrm>
            <a:off x="457200" y="1341437"/>
            <a:ext cx="8229600" cy="4830763"/>
          </a:xfrm>
        </p:spPr>
        <p:txBody>
          <a:bodyPr/>
          <a:lstStyle/>
          <a:p>
            <a:r>
              <a:rPr lang="en-US" dirty="0" smtClean="0">
                <a:solidFill>
                  <a:schemeClr val="tx1"/>
                </a:solidFill>
              </a:rPr>
              <a:t>For effects that exist, the distribution of </a:t>
            </a:r>
            <a:r>
              <a:rPr lang="en-US" i="1" dirty="0" smtClean="0">
                <a:solidFill>
                  <a:schemeClr val="tx1"/>
                </a:solidFill>
              </a:rPr>
              <a:t>p</a:t>
            </a:r>
            <a:r>
              <a:rPr lang="en-US" dirty="0" smtClean="0">
                <a:solidFill>
                  <a:schemeClr val="tx1"/>
                </a:solidFill>
              </a:rPr>
              <a:t>-values below .05 will be right-skewed.</a:t>
            </a:r>
          </a:p>
          <a:p>
            <a:r>
              <a:rPr lang="en-US" dirty="0" smtClean="0">
                <a:solidFill>
                  <a:schemeClr val="tx1"/>
                </a:solidFill>
              </a:rPr>
              <a:t>The extent of the skew depends on the effect size and the sample size.</a:t>
            </a:r>
          </a:p>
          <a:p>
            <a:r>
              <a:rPr lang="en-US" dirty="0" smtClean="0">
                <a:solidFill>
                  <a:schemeClr val="tx1"/>
                </a:solidFill>
              </a:rPr>
              <a:t>However, even with a small (real) effect and 20 participants per cell, the distribution is right-skewed.</a:t>
            </a:r>
            <a:endParaRPr lang="en-US" dirty="0">
              <a:solidFill>
                <a:schemeClr val="tx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3810000"/>
            <a:ext cx="8572500" cy="249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453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normAutofit/>
          </a:bodyPr>
          <a:lstStyle/>
          <a:p>
            <a:r>
              <a:rPr lang="en-US" dirty="0" smtClean="0"/>
              <a:t>Skepticism is growing</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8203" y="2057400"/>
            <a:ext cx="4500997" cy="3132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298448"/>
            <a:ext cx="4117848" cy="5178552"/>
          </a:xfrm>
        </p:spPr>
        <p:txBody>
          <a:bodyPr>
            <a:normAutofit/>
          </a:bodyPr>
          <a:lstStyle/>
          <a:p>
            <a:r>
              <a:rPr lang="en-US" dirty="0" smtClean="0">
                <a:solidFill>
                  <a:schemeClr val="tx1"/>
                </a:solidFill>
              </a:rPr>
              <a:t>However, consider the case where a researcher is chasing an effect that does not really exist by assessing the </a:t>
            </a:r>
            <a:r>
              <a:rPr lang="en-US" i="1" dirty="0" smtClean="0">
                <a:solidFill>
                  <a:schemeClr val="tx1"/>
                </a:solidFill>
              </a:rPr>
              <a:t>p</a:t>
            </a:r>
            <a:r>
              <a:rPr lang="en-US" dirty="0" smtClean="0">
                <a:solidFill>
                  <a:schemeClr val="tx1"/>
                </a:solidFill>
              </a:rPr>
              <a:t>-value after every 5 participants.</a:t>
            </a:r>
          </a:p>
          <a:p>
            <a:r>
              <a:rPr lang="en-US" dirty="0" smtClean="0">
                <a:solidFill>
                  <a:schemeClr val="tx1"/>
                </a:solidFill>
              </a:rPr>
              <a:t>This researcher will stop as soon as the </a:t>
            </a:r>
            <a:r>
              <a:rPr lang="en-US" i="1" dirty="0" smtClean="0">
                <a:solidFill>
                  <a:schemeClr val="tx1"/>
                </a:solidFill>
              </a:rPr>
              <a:t>p</a:t>
            </a:r>
            <a:r>
              <a:rPr lang="en-US" dirty="0" smtClean="0">
                <a:solidFill>
                  <a:schemeClr val="tx1"/>
                </a:solidFill>
              </a:rPr>
              <a:t>-value falls below .05. Thus, in such a body of work, there will be many </a:t>
            </a:r>
            <a:r>
              <a:rPr lang="en-US" i="1" dirty="0" smtClean="0">
                <a:solidFill>
                  <a:schemeClr val="tx1"/>
                </a:solidFill>
              </a:rPr>
              <a:t>p</a:t>
            </a:r>
            <a:r>
              <a:rPr lang="en-US" dirty="0" smtClean="0">
                <a:solidFill>
                  <a:schemeClr val="tx1"/>
                </a:solidFill>
              </a:rPr>
              <a:t>-values just below .05.</a:t>
            </a:r>
            <a:endParaRPr lang="en-US" dirty="0">
              <a:solidFill>
                <a:schemeClr val="tx1"/>
              </a:solidFill>
            </a:endParaRPr>
          </a:p>
        </p:txBody>
      </p:sp>
    </p:spTree>
    <p:extLst>
      <p:ext uri="{BB962C8B-B14F-4D97-AF65-F5344CB8AC3E}">
        <p14:creationId xmlns:p14="http://schemas.microsoft.com/office/powerpoint/2010/main" val="14583832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5237"/>
            <a:ext cx="8229600" cy="5059363"/>
          </a:xfrm>
        </p:spPr>
        <p:txBody>
          <a:bodyPr>
            <a:normAutofit/>
          </a:bodyPr>
          <a:lstStyle/>
          <a:p>
            <a:r>
              <a:rPr lang="en-US" dirty="0" smtClean="0">
                <a:solidFill>
                  <a:schemeClr val="tx1"/>
                </a:solidFill>
              </a:rPr>
              <a:t>Post-publication peer review:</a:t>
            </a:r>
          </a:p>
          <a:p>
            <a:r>
              <a:rPr lang="en-US" dirty="0" smtClean="0">
                <a:solidFill>
                  <a:schemeClr val="tx1"/>
                </a:solidFill>
              </a:rPr>
              <a:t>Some electronic journals allow post-publication commentary on papers.</a:t>
            </a:r>
          </a:p>
          <a:p>
            <a:r>
              <a:rPr lang="en-US" dirty="0" smtClean="0">
                <a:solidFill>
                  <a:schemeClr val="tx1"/>
                </a:solidFill>
              </a:rPr>
              <a:t>Other researchers are publishing post-publication peer reviews on their websites.</a:t>
            </a:r>
          </a:p>
          <a:p>
            <a:r>
              <a:rPr lang="en-US" dirty="0" smtClean="0">
                <a:solidFill>
                  <a:schemeClr val="tx1"/>
                </a:solidFill>
              </a:rPr>
              <a:t>Already, people are pointing to anomalies in statistical reporting that weren’t spotted during peer review (e.g. test statistics that don’t match reported means and </a:t>
            </a:r>
            <a:r>
              <a:rPr lang="en-US" dirty="0" err="1" smtClean="0">
                <a:solidFill>
                  <a:schemeClr val="tx1"/>
                </a:solidFill>
              </a:rPr>
              <a:t>sds</a:t>
            </a:r>
            <a:r>
              <a:rPr lang="en-US" dirty="0" smtClean="0">
                <a:solidFill>
                  <a:schemeClr val="tx1"/>
                </a:solidFill>
              </a:rPr>
              <a:t>, reported ns that are different between abstract and method sections) as well as commenting on the likelihood of QRPs, demand characteristics and experimenter effects.</a:t>
            </a:r>
            <a:endParaRPr lang="en-CA" dirty="0">
              <a:solidFill>
                <a:schemeClr val="tx1"/>
              </a:solidFill>
            </a:endParaRPr>
          </a:p>
        </p:txBody>
      </p:sp>
      <p:sp>
        <p:nvSpPr>
          <p:cNvPr id="2" name="Title 1"/>
          <p:cNvSpPr>
            <a:spLocks noGrp="1"/>
          </p:cNvSpPr>
          <p:nvPr>
            <p:ph type="title"/>
          </p:nvPr>
        </p:nvSpPr>
        <p:spPr>
          <a:xfrm>
            <a:off x="457200" y="-381000"/>
            <a:ext cx="8229600" cy="1600200"/>
          </a:xfrm>
        </p:spPr>
        <p:txBody>
          <a:bodyPr/>
          <a:lstStyle/>
          <a:p>
            <a:r>
              <a:rPr lang="en-US" dirty="0" smtClean="0"/>
              <a:t>Skepticism is growing</a:t>
            </a:r>
            <a:endParaRPr lang="en-CA" dirty="0"/>
          </a:p>
        </p:txBody>
      </p:sp>
    </p:spTree>
    <p:extLst>
      <p:ext uri="{BB962C8B-B14F-4D97-AF65-F5344CB8AC3E}">
        <p14:creationId xmlns:p14="http://schemas.microsoft.com/office/powerpoint/2010/main" val="22578260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dirty="0" smtClean="0"/>
              <a:t>Skepticism is growing</a:t>
            </a:r>
            <a:endParaRPr lang="en-US" dirty="0"/>
          </a:p>
        </p:txBody>
      </p:sp>
      <p:sp>
        <p:nvSpPr>
          <p:cNvPr id="3" name="Content Placeholder 2"/>
          <p:cNvSpPr>
            <a:spLocks noGrp="1"/>
          </p:cNvSpPr>
          <p:nvPr>
            <p:ph idx="1"/>
          </p:nvPr>
        </p:nvSpPr>
        <p:spPr>
          <a:xfrm>
            <a:off x="301752" y="1295400"/>
            <a:ext cx="8503920" cy="5105400"/>
          </a:xfrm>
        </p:spPr>
        <p:txBody>
          <a:bodyPr>
            <a:normAutofit/>
          </a:bodyPr>
          <a:lstStyle/>
          <a:p>
            <a:r>
              <a:rPr lang="en-US" dirty="0" smtClean="0">
                <a:solidFill>
                  <a:schemeClr val="tx1"/>
                </a:solidFill>
              </a:rPr>
              <a:t>In this climate, what can we do as researchers to enhance the credibility of our research?</a:t>
            </a:r>
          </a:p>
          <a:p>
            <a:r>
              <a:rPr lang="en-US" i="1" dirty="0">
                <a:solidFill>
                  <a:schemeClr val="tx1"/>
                </a:solidFill>
              </a:rPr>
              <a:t>“If you are not p-hacking and you know it, clap your hands.” </a:t>
            </a:r>
            <a:r>
              <a:rPr lang="en-US" dirty="0">
                <a:solidFill>
                  <a:schemeClr val="tx1"/>
                </a:solidFill>
              </a:rPr>
              <a:t>(Simmons et al., 2012</a:t>
            </a:r>
            <a:r>
              <a:rPr lang="en-US" dirty="0" smtClean="0">
                <a:solidFill>
                  <a:schemeClr val="tx1"/>
                </a:solidFill>
              </a:rPr>
              <a:t>)</a:t>
            </a:r>
          </a:p>
          <a:p>
            <a:pPr lvl="1"/>
            <a:r>
              <a:rPr lang="en-US" sz="1800" dirty="0">
                <a:solidFill>
                  <a:schemeClr val="tx1"/>
                </a:solidFill>
              </a:rPr>
              <a:t>Decide on a termination rule for data </a:t>
            </a:r>
            <a:r>
              <a:rPr lang="en-US" sz="1800" dirty="0" smtClean="0">
                <a:solidFill>
                  <a:schemeClr val="tx1"/>
                </a:solidFill>
              </a:rPr>
              <a:t>collection and </a:t>
            </a:r>
            <a:r>
              <a:rPr lang="en-US" sz="1800" dirty="0">
                <a:solidFill>
                  <a:schemeClr val="tx1"/>
                </a:solidFill>
              </a:rPr>
              <a:t>stick to it.</a:t>
            </a:r>
          </a:p>
          <a:p>
            <a:pPr lvl="1"/>
            <a:r>
              <a:rPr lang="en-US" sz="1800" dirty="0">
                <a:solidFill>
                  <a:schemeClr val="tx1"/>
                </a:solidFill>
              </a:rPr>
              <a:t>Base your termination rule on a power analysis, which will tell you what size sample you need to stand a good chance of finding an effect.</a:t>
            </a:r>
          </a:p>
          <a:p>
            <a:pPr lvl="1"/>
            <a:r>
              <a:rPr lang="en-US" sz="1800" dirty="0">
                <a:solidFill>
                  <a:schemeClr val="tx1"/>
                </a:solidFill>
              </a:rPr>
              <a:t>Report all variables and all conditions from a study, even ones that did not ‘work’.</a:t>
            </a:r>
          </a:p>
          <a:p>
            <a:pPr lvl="1"/>
            <a:r>
              <a:rPr lang="en-US" sz="1800" dirty="0">
                <a:solidFill>
                  <a:schemeClr val="tx1"/>
                </a:solidFill>
              </a:rPr>
              <a:t>If observations are eliminated, or analyses done with covariates, also report the results including those observations and excluding those covariates.</a:t>
            </a:r>
          </a:p>
          <a:p>
            <a:pPr lvl="1"/>
            <a:r>
              <a:rPr lang="en-US" sz="1800" dirty="0">
                <a:solidFill>
                  <a:schemeClr val="tx1"/>
                </a:solidFill>
              </a:rPr>
              <a:t>Don’t HARK! Report exploratory analyses as such</a:t>
            </a:r>
            <a:r>
              <a:rPr lang="en-US" sz="1800" dirty="0" smtClean="0">
                <a:solidFill>
                  <a:schemeClr val="tx1"/>
                </a:solidFill>
              </a:rPr>
              <a:t>.</a:t>
            </a:r>
            <a:endParaRPr lang="en-US" sz="1800" dirty="0">
              <a:solidFill>
                <a:schemeClr val="tx1"/>
              </a:solidFill>
            </a:endParaRPr>
          </a:p>
        </p:txBody>
      </p:sp>
    </p:spTree>
    <p:extLst>
      <p:ext uri="{BB962C8B-B14F-4D97-AF65-F5344CB8AC3E}">
        <p14:creationId xmlns:p14="http://schemas.microsoft.com/office/powerpoint/2010/main" val="33628119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dirty="0" smtClean="0"/>
              <a:t>Skepticism is growing</a:t>
            </a:r>
            <a:endParaRPr lang="en-US" dirty="0"/>
          </a:p>
        </p:txBody>
      </p:sp>
      <p:sp>
        <p:nvSpPr>
          <p:cNvPr id="3" name="Content Placeholder 2"/>
          <p:cNvSpPr>
            <a:spLocks noGrp="1"/>
          </p:cNvSpPr>
          <p:nvPr>
            <p:ph idx="1"/>
          </p:nvPr>
        </p:nvSpPr>
        <p:spPr>
          <a:xfrm>
            <a:off x="301752" y="1295400"/>
            <a:ext cx="8503920" cy="5105400"/>
          </a:xfrm>
        </p:spPr>
        <p:txBody>
          <a:bodyPr>
            <a:normAutofit/>
          </a:bodyPr>
          <a:lstStyle/>
          <a:p>
            <a:r>
              <a:rPr lang="en-US" dirty="0" smtClean="0">
                <a:solidFill>
                  <a:schemeClr val="tx1"/>
                </a:solidFill>
              </a:rPr>
              <a:t>In this climate, what can we do as researchers to enhance the credibility of our research?</a:t>
            </a:r>
          </a:p>
          <a:p>
            <a:r>
              <a:rPr lang="en-US" i="1" dirty="0">
                <a:solidFill>
                  <a:schemeClr val="tx1"/>
                </a:solidFill>
              </a:rPr>
              <a:t>“If you are not p-hacking and you know it, clap your hands.” </a:t>
            </a:r>
            <a:r>
              <a:rPr lang="en-US" dirty="0">
                <a:solidFill>
                  <a:schemeClr val="tx1"/>
                </a:solidFill>
              </a:rPr>
              <a:t>(Simmons et al., 2012</a:t>
            </a:r>
            <a:r>
              <a:rPr lang="en-US" dirty="0" smtClean="0">
                <a:solidFill>
                  <a:schemeClr val="tx1"/>
                </a:solidFill>
              </a:rPr>
              <a:t>)</a:t>
            </a:r>
          </a:p>
          <a:p>
            <a:pPr marL="457200" lvl="1" indent="0">
              <a:buNone/>
            </a:pPr>
            <a:endParaRPr lang="en-US" sz="1800" dirty="0">
              <a:solidFill>
                <a:schemeClr val="tx1"/>
              </a:solidFill>
            </a:endParaRPr>
          </a:p>
        </p:txBody>
      </p:sp>
      <p:pic>
        <p:nvPicPr>
          <p:cNvPr id="4" name="Picture 2" descr="http://www.omafra.gov.on.ca/english/crops/organic/certificationf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1" y="3067051"/>
            <a:ext cx="3174660" cy="32575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2156" y="3342144"/>
            <a:ext cx="4390844" cy="2677656"/>
          </a:xfrm>
          <a:prstGeom prst="rect">
            <a:avLst/>
          </a:prstGeom>
        </p:spPr>
        <p:txBody>
          <a:bodyPr wrap="square">
            <a:spAutoFit/>
          </a:bodyPr>
          <a:lstStyle/>
          <a:p>
            <a:pPr lvl="1">
              <a:spcBef>
                <a:spcPts val="0"/>
              </a:spcBef>
            </a:pPr>
            <a:r>
              <a:rPr lang="en-US" sz="2800" dirty="0"/>
              <a:t>“We report how we determined our sample size, all data exclusions (if any), all manipulations, and all measures in the study.”</a:t>
            </a:r>
          </a:p>
        </p:txBody>
      </p:sp>
    </p:spTree>
    <p:extLst>
      <p:ext uri="{BB962C8B-B14F-4D97-AF65-F5344CB8AC3E}">
        <p14:creationId xmlns:p14="http://schemas.microsoft.com/office/powerpoint/2010/main" val="2918707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possible outcomes of research?</a:t>
            </a:r>
            <a:endParaRPr lang="en-US" dirty="0"/>
          </a:p>
        </p:txBody>
      </p:sp>
      <p:sp>
        <p:nvSpPr>
          <p:cNvPr id="5" name="Content Placeholder 2"/>
          <p:cNvSpPr txBox="1">
            <a:spLocks/>
          </p:cNvSpPr>
          <p:nvPr/>
        </p:nvSpPr>
        <p:spPr>
          <a:xfrm>
            <a:off x="381000" y="1676400"/>
            <a:ext cx="83820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solidFill>
                  <a:schemeClr val="tx1"/>
                </a:solidFill>
              </a:rPr>
              <a:t>What has recently (re-)emerged is that practices in psychology (some rare, others fairly common) alter these probabilities, meaning that the rate of false positives and of false negatives is likely to be significantly higher.</a:t>
            </a:r>
          </a:p>
          <a:p>
            <a:pPr marL="457200" indent="-457200">
              <a:buAutoNum type="arabicParenBoth"/>
            </a:pPr>
            <a:r>
              <a:rPr lang="en-US" dirty="0" smtClean="0">
                <a:solidFill>
                  <a:schemeClr val="tx1"/>
                </a:solidFill>
              </a:rPr>
              <a:t>Fraud – obviously increases the rate of false positives (people don’t usually make up negatives!)</a:t>
            </a:r>
          </a:p>
          <a:p>
            <a:pPr marL="457200" indent="-457200">
              <a:buAutoNum type="arabicParenBoth"/>
            </a:pPr>
            <a:r>
              <a:rPr lang="en-US" dirty="0" smtClean="0">
                <a:solidFill>
                  <a:schemeClr val="tx1"/>
                </a:solidFill>
              </a:rPr>
              <a:t>Questionable Research Practices (</a:t>
            </a:r>
            <a:r>
              <a:rPr lang="en-US" i="1" dirty="0" smtClean="0">
                <a:solidFill>
                  <a:schemeClr val="tx1"/>
                </a:solidFill>
              </a:rPr>
              <a:t>p</a:t>
            </a:r>
            <a:r>
              <a:rPr lang="en-US" dirty="0" smtClean="0">
                <a:solidFill>
                  <a:schemeClr val="tx1"/>
                </a:solidFill>
              </a:rPr>
              <a:t>-hacking) – less obviously, but no doubt more frequently, increase the rate of false positives.</a:t>
            </a:r>
          </a:p>
          <a:p>
            <a:pPr marL="457200" indent="-457200">
              <a:buAutoNum type="arabicParenBoth"/>
            </a:pPr>
            <a:r>
              <a:rPr lang="en-US" dirty="0" smtClean="0">
                <a:solidFill>
                  <a:schemeClr val="tx1"/>
                </a:solidFill>
              </a:rPr>
              <a:t>Chronically under-powered studies – increase the rate of false negatives.</a:t>
            </a:r>
          </a:p>
        </p:txBody>
      </p:sp>
    </p:spTree>
    <p:extLst>
      <p:ext uri="{BB962C8B-B14F-4D97-AF65-F5344CB8AC3E}">
        <p14:creationId xmlns:p14="http://schemas.microsoft.com/office/powerpoint/2010/main" val="39980282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914400"/>
            <a:ext cx="8534400" cy="758952"/>
          </a:xfrm>
        </p:spPr>
        <p:txBody>
          <a:bodyPr>
            <a:normAutofit fontScale="90000"/>
          </a:bodyPr>
          <a:lstStyle/>
          <a:p>
            <a:r>
              <a:rPr lang="en-CA" dirty="0" smtClean="0"/>
              <a:t>What changes might be occurring?</a:t>
            </a:r>
            <a:endParaRPr lang="en-CA" dirty="0"/>
          </a:p>
        </p:txBody>
      </p:sp>
      <p:sp>
        <p:nvSpPr>
          <p:cNvPr id="3" name="Content Placeholder 2"/>
          <p:cNvSpPr>
            <a:spLocks noGrp="1"/>
          </p:cNvSpPr>
          <p:nvPr>
            <p:ph idx="1"/>
          </p:nvPr>
        </p:nvSpPr>
        <p:spPr>
          <a:xfrm>
            <a:off x="228600" y="1600200"/>
            <a:ext cx="8577072" cy="5181600"/>
          </a:xfrm>
        </p:spPr>
        <p:txBody>
          <a:bodyPr>
            <a:normAutofit fontScale="92500"/>
          </a:bodyPr>
          <a:lstStyle/>
          <a:p>
            <a:r>
              <a:rPr lang="en-US" sz="2600" i="1" dirty="0" smtClean="0">
                <a:solidFill>
                  <a:schemeClr val="tx1"/>
                </a:solidFill>
              </a:rPr>
              <a:t>If something is worth doing, it’s worth doing twice.</a:t>
            </a:r>
            <a:endParaRPr lang="en-CA" sz="2600" dirty="0" smtClean="0">
              <a:solidFill>
                <a:schemeClr val="tx1"/>
              </a:solidFill>
            </a:endParaRPr>
          </a:p>
          <a:p>
            <a:r>
              <a:rPr lang="en-CA" sz="2600" dirty="0" smtClean="0">
                <a:solidFill>
                  <a:schemeClr val="tx1"/>
                </a:solidFill>
              </a:rPr>
              <a:t>If you took advantage of RDF to get a result, replicate.</a:t>
            </a:r>
          </a:p>
          <a:p>
            <a:r>
              <a:rPr lang="en-CA" sz="2600" dirty="0" smtClean="0">
                <a:solidFill>
                  <a:schemeClr val="tx1"/>
                </a:solidFill>
              </a:rPr>
              <a:t>If you suspect the same about key findings, replicate.</a:t>
            </a:r>
          </a:p>
          <a:p>
            <a:r>
              <a:rPr lang="en-US" sz="2600" dirty="0" smtClean="0">
                <a:solidFill>
                  <a:schemeClr val="tx1"/>
                </a:solidFill>
              </a:rPr>
              <a:t>To date, journals have followed a policy of only publishing novel work.</a:t>
            </a:r>
          </a:p>
          <a:p>
            <a:r>
              <a:rPr lang="en-US" sz="2600" i="1" dirty="0" smtClean="0">
                <a:solidFill>
                  <a:schemeClr val="tx1"/>
                </a:solidFill>
              </a:rPr>
              <a:t>“We publish original empirical results”</a:t>
            </a:r>
          </a:p>
          <a:p>
            <a:r>
              <a:rPr lang="en-US" sz="2600" dirty="0" smtClean="0">
                <a:solidFill>
                  <a:schemeClr val="tx1"/>
                </a:solidFill>
              </a:rPr>
              <a:t>However, some journals have now created options for submitting replication efforts.</a:t>
            </a:r>
          </a:p>
          <a:p>
            <a:r>
              <a:rPr lang="en-US" sz="2600" dirty="0" smtClean="0">
                <a:solidFill>
                  <a:schemeClr val="tx1"/>
                </a:solidFill>
              </a:rPr>
              <a:t>Both </a:t>
            </a:r>
            <a:r>
              <a:rPr lang="en-US" sz="2600" i="1" dirty="0" smtClean="0">
                <a:solidFill>
                  <a:schemeClr val="tx1"/>
                </a:solidFill>
              </a:rPr>
              <a:t>Attention, Perception and Psychophysics</a:t>
            </a:r>
            <a:r>
              <a:rPr lang="en-US" sz="2600" dirty="0" smtClean="0">
                <a:solidFill>
                  <a:schemeClr val="tx1"/>
                </a:solidFill>
              </a:rPr>
              <a:t> and The </a:t>
            </a:r>
            <a:r>
              <a:rPr lang="en-US" sz="2600" i="1" dirty="0" smtClean="0">
                <a:solidFill>
                  <a:schemeClr val="tx1"/>
                </a:solidFill>
              </a:rPr>
              <a:t>Journal of Research in Personality </a:t>
            </a:r>
            <a:r>
              <a:rPr lang="en-US" sz="2600" dirty="0" smtClean="0">
                <a:solidFill>
                  <a:schemeClr val="tx1"/>
                </a:solidFill>
              </a:rPr>
              <a:t>now have article formats that are specifically for replication efforts of “theoretically important” findings.</a:t>
            </a:r>
          </a:p>
        </p:txBody>
      </p:sp>
    </p:spTree>
    <p:extLst>
      <p:ext uri="{BB962C8B-B14F-4D97-AF65-F5344CB8AC3E}">
        <p14:creationId xmlns:p14="http://schemas.microsoft.com/office/powerpoint/2010/main" val="10918283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914400"/>
            <a:ext cx="8534400" cy="758952"/>
          </a:xfrm>
        </p:spPr>
        <p:txBody>
          <a:bodyPr>
            <a:normAutofit fontScale="90000"/>
          </a:bodyPr>
          <a:lstStyle/>
          <a:p>
            <a:r>
              <a:rPr lang="en-CA" dirty="0" smtClean="0"/>
              <a:t>What changes might be occurring?</a:t>
            </a:r>
            <a:endParaRPr lang="en-CA" dirty="0"/>
          </a:p>
        </p:txBody>
      </p:sp>
      <p:sp>
        <p:nvSpPr>
          <p:cNvPr id="3" name="Content Placeholder 2"/>
          <p:cNvSpPr>
            <a:spLocks noGrp="1"/>
          </p:cNvSpPr>
          <p:nvPr>
            <p:ph idx="1"/>
          </p:nvPr>
        </p:nvSpPr>
        <p:spPr>
          <a:xfrm>
            <a:off x="301752" y="1676400"/>
            <a:ext cx="8503920" cy="4648200"/>
          </a:xfrm>
        </p:spPr>
        <p:txBody>
          <a:bodyPr>
            <a:normAutofit fontScale="92500" lnSpcReduction="10000"/>
          </a:bodyPr>
          <a:lstStyle/>
          <a:p>
            <a:r>
              <a:rPr lang="en-CA" sz="2800" i="1" dirty="0" smtClean="0">
                <a:solidFill>
                  <a:schemeClr val="tx1"/>
                </a:solidFill>
              </a:rPr>
              <a:t>Perspectives on Psychological Science</a:t>
            </a:r>
            <a:r>
              <a:rPr lang="en-CA" sz="2800" dirty="0">
                <a:solidFill>
                  <a:schemeClr val="tx1"/>
                </a:solidFill>
              </a:rPr>
              <a:t> </a:t>
            </a:r>
            <a:r>
              <a:rPr lang="en-CA" sz="2800" dirty="0" smtClean="0">
                <a:solidFill>
                  <a:schemeClr val="tx1"/>
                </a:solidFill>
              </a:rPr>
              <a:t>has created the option for “Registered Replication Reports”:</a:t>
            </a:r>
          </a:p>
          <a:p>
            <a:r>
              <a:rPr lang="en-US" sz="2600" i="1" dirty="0" smtClean="0">
                <a:solidFill>
                  <a:schemeClr val="tx1"/>
                </a:solidFill>
              </a:rPr>
              <a:t>“Authors </a:t>
            </a:r>
            <a:r>
              <a:rPr lang="en-US" sz="2600" i="1" dirty="0">
                <a:solidFill>
                  <a:schemeClr val="tx1"/>
                </a:solidFill>
              </a:rPr>
              <a:t>submit a detailed description of the method and analysis plan. The submitted plan is then sent to the author(s) of the replicated study for review. Because the proposal review occurs before data collection, reviewers have an incentive to make sure that the planned replication conforms to the methods of the original study. Consequently, the review process is more constructive than combative</a:t>
            </a:r>
            <a:r>
              <a:rPr lang="en-US" sz="2600" i="1" dirty="0" smtClean="0">
                <a:solidFill>
                  <a:schemeClr val="tx1"/>
                </a:solidFill>
              </a:rPr>
              <a:t>.”</a:t>
            </a:r>
          </a:p>
          <a:p>
            <a:r>
              <a:rPr lang="en-US" sz="2800" dirty="0">
                <a:solidFill>
                  <a:schemeClr val="tx1"/>
                </a:solidFill>
              </a:rPr>
              <a:t>Results </a:t>
            </a:r>
            <a:r>
              <a:rPr lang="en-US" sz="2800" dirty="0" smtClean="0">
                <a:solidFill>
                  <a:schemeClr val="tx1"/>
                </a:solidFill>
              </a:rPr>
              <a:t>are published </a:t>
            </a:r>
            <a:r>
              <a:rPr lang="en-US" sz="2800" dirty="0">
                <a:solidFill>
                  <a:schemeClr val="tx1"/>
                </a:solidFill>
              </a:rPr>
              <a:t>regardless of outcome</a:t>
            </a:r>
            <a:r>
              <a:rPr lang="en-US" sz="2800" dirty="0" smtClean="0">
                <a:solidFill>
                  <a:schemeClr val="tx1"/>
                </a:solidFill>
              </a:rPr>
              <a:t>.</a:t>
            </a:r>
            <a:endParaRPr lang="en-CA" sz="2800" dirty="0">
              <a:solidFill>
                <a:schemeClr val="tx1"/>
              </a:solidFill>
            </a:endParaRPr>
          </a:p>
        </p:txBody>
      </p:sp>
    </p:spTree>
    <p:extLst>
      <p:ext uri="{BB962C8B-B14F-4D97-AF65-F5344CB8AC3E}">
        <p14:creationId xmlns:p14="http://schemas.microsoft.com/office/powerpoint/2010/main" val="14868295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914400"/>
            <a:ext cx="8534400" cy="758952"/>
          </a:xfrm>
        </p:spPr>
        <p:txBody>
          <a:bodyPr>
            <a:normAutofit fontScale="90000"/>
          </a:bodyPr>
          <a:lstStyle/>
          <a:p>
            <a:r>
              <a:rPr lang="en-CA" dirty="0" smtClean="0"/>
              <a:t>What changes might be occurring?</a:t>
            </a:r>
            <a:endParaRPr lang="en-CA" dirty="0"/>
          </a:p>
        </p:txBody>
      </p:sp>
      <p:sp>
        <p:nvSpPr>
          <p:cNvPr id="3" name="Content Placeholder 2"/>
          <p:cNvSpPr>
            <a:spLocks noGrp="1"/>
          </p:cNvSpPr>
          <p:nvPr>
            <p:ph idx="1"/>
          </p:nvPr>
        </p:nvSpPr>
        <p:spPr>
          <a:xfrm>
            <a:off x="301752" y="1676400"/>
            <a:ext cx="8503920" cy="4648200"/>
          </a:xfrm>
        </p:spPr>
        <p:txBody>
          <a:bodyPr>
            <a:normAutofit/>
          </a:bodyPr>
          <a:lstStyle/>
          <a:p>
            <a:r>
              <a:rPr lang="en-US" sz="2800" dirty="0" smtClean="0">
                <a:solidFill>
                  <a:schemeClr val="tx1"/>
                </a:solidFill>
              </a:rPr>
              <a:t>Pre-registration.</a:t>
            </a:r>
          </a:p>
          <a:p>
            <a:r>
              <a:rPr lang="en-US" sz="2800" dirty="0" smtClean="0">
                <a:solidFill>
                  <a:schemeClr val="tx1"/>
                </a:solidFill>
              </a:rPr>
              <a:t>Registering your hypotheses, research methods (ns, all IVs, covariates, DVs, etc.) and plan for data analysis, before you conduct the study.</a:t>
            </a:r>
            <a:endParaRPr lang="en-CA" sz="2800" dirty="0">
              <a:solidFill>
                <a:schemeClr val="tx1"/>
              </a:solidFill>
            </a:endParaRPr>
          </a:p>
        </p:txBody>
      </p:sp>
      <p:pic>
        <p:nvPicPr>
          <p:cNvPr id="5122" name="Picture 2" descr="Attention, Perception, &amp; Psychophys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693913"/>
            <a:ext cx="2057400" cy="271641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04800" y="3962400"/>
            <a:ext cx="5943600" cy="2667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2800" i="1" dirty="0" smtClean="0">
                <a:solidFill>
                  <a:schemeClr val="tx1"/>
                </a:solidFill>
              </a:rPr>
              <a:t>APP</a:t>
            </a:r>
            <a:r>
              <a:rPr lang="en-US" sz="2800" dirty="0" smtClean="0">
                <a:solidFill>
                  <a:schemeClr val="tx1"/>
                </a:solidFill>
              </a:rPr>
              <a:t> has a “registered reports” section, (as does </a:t>
            </a:r>
            <a:r>
              <a:rPr lang="en-US" sz="2800" i="1" dirty="0" smtClean="0">
                <a:solidFill>
                  <a:schemeClr val="tx1"/>
                </a:solidFill>
              </a:rPr>
              <a:t>Cortex</a:t>
            </a:r>
            <a:r>
              <a:rPr lang="en-US" sz="2800" dirty="0" smtClean="0">
                <a:solidFill>
                  <a:schemeClr val="tx1"/>
                </a:solidFill>
              </a:rPr>
              <a:t>).</a:t>
            </a:r>
          </a:p>
          <a:p>
            <a:r>
              <a:rPr lang="en-US" sz="2800" dirty="0" smtClean="0">
                <a:solidFill>
                  <a:schemeClr val="tx1"/>
                </a:solidFill>
              </a:rPr>
              <a:t>A two-stage review</a:t>
            </a:r>
          </a:p>
          <a:p>
            <a:pPr lvl="1"/>
            <a:r>
              <a:rPr lang="en-US" sz="2000" dirty="0" smtClean="0">
                <a:solidFill>
                  <a:schemeClr val="tx1"/>
                </a:solidFill>
              </a:rPr>
              <a:t>Submit your methodology</a:t>
            </a:r>
          </a:p>
          <a:p>
            <a:pPr lvl="1"/>
            <a:r>
              <a:rPr lang="en-US" sz="2000" dirty="0" smtClean="0">
                <a:solidFill>
                  <a:schemeClr val="tx1"/>
                </a:solidFill>
              </a:rPr>
              <a:t>The resulting study is published, regardless of outcome, if you stick to proposed methodology</a:t>
            </a:r>
            <a:endParaRPr lang="en-US" sz="2000" dirty="0">
              <a:solidFill>
                <a:schemeClr val="tx1"/>
              </a:solidFill>
            </a:endParaRPr>
          </a:p>
          <a:p>
            <a:endParaRPr lang="en-CA" sz="2800" dirty="0">
              <a:solidFill>
                <a:schemeClr val="tx1"/>
              </a:solidFill>
            </a:endParaRPr>
          </a:p>
        </p:txBody>
      </p:sp>
    </p:spTree>
    <p:extLst>
      <p:ext uri="{BB962C8B-B14F-4D97-AF65-F5344CB8AC3E}">
        <p14:creationId xmlns:p14="http://schemas.microsoft.com/office/powerpoint/2010/main" val="8603987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914400"/>
            <a:ext cx="8534400" cy="758952"/>
          </a:xfrm>
        </p:spPr>
        <p:txBody>
          <a:bodyPr>
            <a:normAutofit fontScale="90000"/>
          </a:bodyPr>
          <a:lstStyle/>
          <a:p>
            <a:r>
              <a:rPr lang="en-CA" dirty="0" smtClean="0"/>
              <a:t>What changes might be occurring?</a:t>
            </a:r>
            <a:endParaRPr lang="en-CA" dirty="0"/>
          </a:p>
        </p:txBody>
      </p:sp>
      <p:sp>
        <p:nvSpPr>
          <p:cNvPr id="3" name="Content Placeholder 2"/>
          <p:cNvSpPr>
            <a:spLocks noGrp="1"/>
          </p:cNvSpPr>
          <p:nvPr>
            <p:ph idx="1"/>
          </p:nvPr>
        </p:nvSpPr>
        <p:spPr>
          <a:xfrm>
            <a:off x="301752" y="1676400"/>
            <a:ext cx="8503920" cy="4648200"/>
          </a:xfrm>
        </p:spPr>
        <p:txBody>
          <a:bodyPr>
            <a:normAutofit lnSpcReduction="10000"/>
          </a:bodyPr>
          <a:lstStyle/>
          <a:p>
            <a:r>
              <a:rPr lang="en-US" sz="2800" dirty="0" smtClean="0">
                <a:solidFill>
                  <a:schemeClr val="tx1"/>
                </a:solidFill>
              </a:rPr>
              <a:t>Pre-registration.</a:t>
            </a:r>
          </a:p>
          <a:p>
            <a:r>
              <a:rPr lang="en-US" sz="2800" dirty="0" smtClean="0">
                <a:solidFill>
                  <a:schemeClr val="tx1"/>
                </a:solidFill>
              </a:rPr>
              <a:t>The World Medical Association’s latest revision to the </a:t>
            </a:r>
            <a:r>
              <a:rPr lang="en-CA" sz="2800" i="1" dirty="0" smtClean="0">
                <a:solidFill>
                  <a:schemeClr val="tx1"/>
                </a:solidFill>
              </a:rPr>
              <a:t>Declaration </a:t>
            </a:r>
            <a:r>
              <a:rPr lang="en-CA" sz="2800" i="1" dirty="0">
                <a:solidFill>
                  <a:schemeClr val="tx1"/>
                </a:solidFill>
              </a:rPr>
              <a:t>of the Helsinki Ethical Principles for Medical Research Involving Human </a:t>
            </a:r>
            <a:r>
              <a:rPr lang="en-CA" sz="2800" i="1" dirty="0" smtClean="0">
                <a:solidFill>
                  <a:schemeClr val="tx1"/>
                </a:solidFill>
              </a:rPr>
              <a:t>Subjects</a:t>
            </a:r>
            <a:r>
              <a:rPr lang="en-CA" sz="2800" dirty="0" smtClean="0">
                <a:solidFill>
                  <a:schemeClr val="tx1"/>
                </a:solidFill>
              </a:rPr>
              <a:t>.</a:t>
            </a:r>
          </a:p>
          <a:p>
            <a:r>
              <a:rPr lang="en-CA" sz="2800" i="1" dirty="0" smtClean="0">
                <a:solidFill>
                  <a:schemeClr val="tx1"/>
                </a:solidFill>
              </a:rPr>
              <a:t>“35</a:t>
            </a:r>
            <a:r>
              <a:rPr lang="en-CA" sz="2800" i="1" dirty="0">
                <a:solidFill>
                  <a:schemeClr val="tx1"/>
                </a:solidFill>
              </a:rPr>
              <a:t>. Every research study involving human subjects must be registered in a publicly accessible database before recruitment of the first subject</a:t>
            </a:r>
            <a:r>
              <a:rPr lang="en-CA" sz="2800" i="1" dirty="0" smtClean="0">
                <a:solidFill>
                  <a:schemeClr val="tx1"/>
                </a:solidFill>
              </a:rPr>
              <a:t>.”</a:t>
            </a:r>
          </a:p>
          <a:p>
            <a:r>
              <a:rPr lang="en-US" sz="2800" dirty="0" smtClean="0">
                <a:solidFill>
                  <a:schemeClr val="tx1"/>
                </a:solidFill>
              </a:rPr>
              <a:t>May be expanded to cover non-medical research.</a:t>
            </a:r>
            <a:endParaRPr lang="en-CA" sz="2800" dirty="0">
              <a:solidFill>
                <a:schemeClr val="tx1"/>
              </a:solidFill>
            </a:endParaRPr>
          </a:p>
        </p:txBody>
      </p:sp>
    </p:spTree>
    <p:extLst>
      <p:ext uri="{BB962C8B-B14F-4D97-AF65-F5344CB8AC3E}">
        <p14:creationId xmlns:p14="http://schemas.microsoft.com/office/powerpoint/2010/main" val="3577040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lstStyle/>
          <a:p>
            <a:r>
              <a:rPr lang="en-US" dirty="0" smtClean="0"/>
              <a:t>Recommendations</a:t>
            </a:r>
            <a:endParaRPr lang="en-US" dirty="0"/>
          </a:p>
        </p:txBody>
      </p:sp>
      <p:sp>
        <p:nvSpPr>
          <p:cNvPr id="3" name="Content Placeholder 2"/>
          <p:cNvSpPr>
            <a:spLocks noGrp="1"/>
          </p:cNvSpPr>
          <p:nvPr>
            <p:ph idx="1"/>
          </p:nvPr>
        </p:nvSpPr>
        <p:spPr>
          <a:xfrm>
            <a:off x="457200" y="1295400"/>
            <a:ext cx="8229600" cy="4830763"/>
          </a:xfrm>
        </p:spPr>
        <p:txBody>
          <a:bodyPr/>
          <a:lstStyle/>
          <a:p>
            <a:pPr marL="457200" indent="-457200">
              <a:buAutoNum type="arabicParenBoth"/>
            </a:pPr>
            <a:r>
              <a:rPr lang="en-US" dirty="0" smtClean="0">
                <a:solidFill>
                  <a:schemeClr val="tx1"/>
                </a:solidFill>
              </a:rPr>
              <a:t>Get ready to share your data.</a:t>
            </a:r>
          </a:p>
          <a:p>
            <a:pPr marL="457200" indent="-457200">
              <a:buAutoNum type="arabicParenBoth"/>
            </a:pPr>
            <a:r>
              <a:rPr lang="en-US" dirty="0" smtClean="0">
                <a:solidFill>
                  <a:schemeClr val="tx1"/>
                </a:solidFill>
              </a:rPr>
              <a:t>Don’t </a:t>
            </a:r>
            <a:r>
              <a:rPr lang="en-US" i="1" dirty="0" smtClean="0">
                <a:solidFill>
                  <a:schemeClr val="tx1"/>
                </a:solidFill>
              </a:rPr>
              <a:t>p</a:t>
            </a:r>
            <a:r>
              <a:rPr lang="en-US" dirty="0" smtClean="0">
                <a:solidFill>
                  <a:schemeClr val="tx1"/>
                </a:solidFill>
              </a:rPr>
              <a:t>-hack. Say you don’t </a:t>
            </a:r>
            <a:r>
              <a:rPr lang="en-US" i="1" dirty="0" smtClean="0">
                <a:solidFill>
                  <a:schemeClr val="tx1"/>
                </a:solidFill>
              </a:rPr>
              <a:t>p</a:t>
            </a:r>
            <a:r>
              <a:rPr lang="en-US" dirty="0" smtClean="0">
                <a:solidFill>
                  <a:schemeClr val="tx1"/>
                </a:solidFill>
              </a:rPr>
              <a:t>-hack.</a:t>
            </a:r>
          </a:p>
          <a:p>
            <a:pPr marL="457200" indent="-457200">
              <a:buAutoNum type="arabicParenBoth"/>
            </a:pPr>
            <a:r>
              <a:rPr lang="en-US" dirty="0" smtClean="0">
                <a:solidFill>
                  <a:schemeClr val="tx1"/>
                </a:solidFill>
              </a:rPr>
              <a:t>If you conducted an exploratory study and took advantage of researcher degrees of freedom to obtain significance, perform a </a:t>
            </a:r>
            <a:r>
              <a:rPr lang="en-US" i="1" dirty="0" smtClean="0">
                <a:solidFill>
                  <a:schemeClr val="tx1"/>
                </a:solidFill>
              </a:rPr>
              <a:t>direct</a:t>
            </a:r>
            <a:r>
              <a:rPr lang="en-US" dirty="0" smtClean="0">
                <a:solidFill>
                  <a:schemeClr val="tx1"/>
                </a:solidFill>
              </a:rPr>
              <a:t> replication.</a:t>
            </a:r>
          </a:p>
          <a:p>
            <a:pPr marL="457200" indent="-457200">
              <a:buAutoNum type="arabicParenBoth"/>
            </a:pPr>
            <a:r>
              <a:rPr lang="en-US" dirty="0" smtClean="0">
                <a:solidFill>
                  <a:schemeClr val="tx1"/>
                </a:solidFill>
              </a:rPr>
              <a:t>Consider posting supplementary materials relating to your study online (data, materials, videos of procedures; </a:t>
            </a:r>
            <a:r>
              <a:rPr lang="en-US" dirty="0" err="1" smtClean="0">
                <a:solidFill>
                  <a:schemeClr val="tx1"/>
                </a:solidFill>
              </a:rPr>
              <a:t>Nosek</a:t>
            </a:r>
            <a:r>
              <a:rPr lang="en-US" dirty="0" smtClean="0">
                <a:solidFill>
                  <a:schemeClr val="tx1"/>
                </a:solidFill>
              </a:rPr>
              <a:t>, Spies &amp; </a:t>
            </a:r>
            <a:r>
              <a:rPr lang="en-US" dirty="0" err="1" smtClean="0">
                <a:solidFill>
                  <a:schemeClr val="tx1"/>
                </a:solidFill>
              </a:rPr>
              <a:t>Motyl</a:t>
            </a:r>
            <a:r>
              <a:rPr lang="en-US" dirty="0" smtClean="0">
                <a:solidFill>
                  <a:schemeClr val="tx1"/>
                </a:solidFill>
              </a:rPr>
              <a:t>, 2012).</a:t>
            </a:r>
          </a:p>
          <a:p>
            <a:pPr marL="457200" indent="-457200">
              <a:buAutoNum type="arabicParenBoth"/>
            </a:pPr>
            <a:r>
              <a:rPr lang="en-US" dirty="0" smtClean="0">
                <a:solidFill>
                  <a:schemeClr val="tx1"/>
                </a:solidFill>
              </a:rPr>
              <a:t>If skeptical of research findings, </a:t>
            </a:r>
            <a:r>
              <a:rPr lang="en-US" i="1" dirty="0" smtClean="0">
                <a:solidFill>
                  <a:schemeClr val="tx1"/>
                </a:solidFill>
              </a:rPr>
              <a:t>p</a:t>
            </a:r>
            <a:r>
              <a:rPr lang="en-US" dirty="0" smtClean="0">
                <a:solidFill>
                  <a:schemeClr val="tx1"/>
                </a:solidFill>
              </a:rPr>
              <a:t>-curve them. Conduct (now publishable) replication attempts.</a:t>
            </a:r>
          </a:p>
          <a:p>
            <a:pPr marL="0" indent="0">
              <a:buNone/>
            </a:pPr>
            <a:endParaRPr lang="en-US" dirty="0">
              <a:solidFill>
                <a:schemeClr val="tx1"/>
              </a:solidFill>
            </a:endParaRPr>
          </a:p>
        </p:txBody>
      </p:sp>
    </p:spTree>
    <p:extLst>
      <p:ext uri="{BB962C8B-B14F-4D97-AF65-F5344CB8AC3E}">
        <p14:creationId xmlns:p14="http://schemas.microsoft.com/office/powerpoint/2010/main" val="35672641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a:bodyPr>
          <a:lstStyle/>
          <a:p>
            <a:r>
              <a:rPr lang="en-US" dirty="0" smtClean="0">
                <a:solidFill>
                  <a:schemeClr val="tx1"/>
                </a:solidFill>
              </a:rPr>
              <a:t>Much of the recent attention has been focused on the problem of false positives.</a:t>
            </a:r>
          </a:p>
          <a:p>
            <a:r>
              <a:rPr lang="en-US" dirty="0" smtClean="0">
                <a:solidFill>
                  <a:schemeClr val="tx1"/>
                </a:solidFill>
              </a:rPr>
              <a:t>However, we are likely to have many false negatives in psychology as well.</a:t>
            </a:r>
          </a:p>
          <a:p>
            <a:r>
              <a:rPr lang="en-US" dirty="0" smtClean="0">
                <a:solidFill>
                  <a:schemeClr val="tx1"/>
                </a:solidFill>
              </a:rPr>
              <a:t>Psychology studies are chronically under-powered.</a:t>
            </a:r>
          </a:p>
          <a:p>
            <a:r>
              <a:rPr lang="en-US" dirty="0" smtClean="0">
                <a:solidFill>
                  <a:schemeClr val="tx1"/>
                </a:solidFill>
              </a:rPr>
              <a:t>We have a puzzle.</a:t>
            </a:r>
          </a:p>
          <a:p>
            <a:r>
              <a:rPr lang="en-US" dirty="0" smtClean="0">
                <a:solidFill>
                  <a:schemeClr val="tx1"/>
                </a:solidFill>
              </a:rPr>
              <a:t>The majority of effects in (social) psychology are small-to-medium (Richard, Bond &amp; Stokes-</a:t>
            </a:r>
            <a:r>
              <a:rPr lang="en-US" dirty="0" err="1" smtClean="0">
                <a:solidFill>
                  <a:schemeClr val="tx1"/>
                </a:solidFill>
              </a:rPr>
              <a:t>Zoota</a:t>
            </a:r>
            <a:r>
              <a:rPr lang="en-US" dirty="0" smtClean="0">
                <a:solidFill>
                  <a:schemeClr val="tx1"/>
                </a:solidFill>
              </a:rPr>
              <a:t>, 2003).</a:t>
            </a:r>
          </a:p>
          <a:p>
            <a:r>
              <a:rPr lang="en-US" dirty="0" smtClean="0">
                <a:solidFill>
                  <a:schemeClr val="tx1"/>
                </a:solidFill>
              </a:rPr>
              <a:t>Yet sample sizes are routinely only large enough to stand a good chance of finding large effects.</a:t>
            </a:r>
          </a:p>
          <a:p>
            <a:r>
              <a:rPr lang="en-US" dirty="0" smtClean="0">
                <a:solidFill>
                  <a:schemeClr val="tx1"/>
                </a:solidFill>
              </a:rPr>
              <a:t>Why are psychologists such bad gamblers?</a:t>
            </a:r>
          </a:p>
          <a:p>
            <a:endParaRPr lang="en-US" dirty="0" smtClean="0">
              <a:solidFill>
                <a:schemeClr val="tx1"/>
              </a:solidFill>
            </a:endParaRPr>
          </a:p>
          <a:p>
            <a:endParaRPr lang="en-CA" dirty="0">
              <a:solidFill>
                <a:schemeClr val="tx1"/>
              </a:solidFill>
            </a:endParaRPr>
          </a:p>
        </p:txBody>
      </p:sp>
      <p:sp>
        <p:nvSpPr>
          <p:cNvPr id="2" name="Title 1"/>
          <p:cNvSpPr>
            <a:spLocks noGrp="1"/>
          </p:cNvSpPr>
          <p:nvPr>
            <p:ph type="title"/>
          </p:nvPr>
        </p:nvSpPr>
        <p:spPr/>
        <p:txBody>
          <a:bodyPr/>
          <a:lstStyle/>
          <a:p>
            <a:r>
              <a:rPr lang="en-US" dirty="0" smtClean="0"/>
              <a:t>What about the false negatives?</a:t>
            </a:r>
            <a:endParaRPr lang="en-CA" dirty="0"/>
          </a:p>
        </p:txBody>
      </p:sp>
    </p:spTree>
    <p:extLst>
      <p:ext uri="{BB962C8B-B14F-4D97-AF65-F5344CB8AC3E}">
        <p14:creationId xmlns:p14="http://schemas.microsoft.com/office/powerpoint/2010/main" val="22362449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09600"/>
            <a:ext cx="8534400" cy="758952"/>
          </a:xfrm>
        </p:spPr>
        <p:txBody>
          <a:bodyPr>
            <a:normAutofit fontScale="90000"/>
          </a:bodyPr>
          <a:lstStyle/>
          <a:p>
            <a:r>
              <a:rPr lang="en-US" dirty="0" smtClean="0"/>
              <a:t>Low power and Type II error</a:t>
            </a:r>
            <a:endParaRPr lang="en-US" dirty="0"/>
          </a:p>
        </p:txBody>
      </p:sp>
      <p:sp>
        <p:nvSpPr>
          <p:cNvPr id="3" name="Content Placeholder 2"/>
          <p:cNvSpPr>
            <a:spLocks noGrp="1"/>
          </p:cNvSpPr>
          <p:nvPr>
            <p:ph idx="1"/>
          </p:nvPr>
        </p:nvSpPr>
        <p:spPr>
          <a:xfrm>
            <a:off x="228600" y="1755648"/>
            <a:ext cx="8686800" cy="4949952"/>
          </a:xfrm>
        </p:spPr>
        <p:txBody>
          <a:bodyPr>
            <a:normAutofit/>
          </a:bodyPr>
          <a:lstStyle/>
          <a:p>
            <a:r>
              <a:rPr lang="en-US" dirty="0" smtClean="0">
                <a:solidFill>
                  <a:schemeClr val="tx1"/>
                </a:solidFill>
              </a:rPr>
              <a:t>Maxwell (2004) – it is true that most studies are underpowered.</a:t>
            </a:r>
          </a:p>
          <a:p>
            <a:r>
              <a:rPr lang="en-US" dirty="0" smtClean="0">
                <a:solidFill>
                  <a:schemeClr val="tx1"/>
                </a:solidFill>
              </a:rPr>
              <a:t>However, this is true only in the sense that tests of any specific hypothesis tend to lack adequate power.</a:t>
            </a:r>
          </a:p>
          <a:p>
            <a:r>
              <a:rPr lang="en-US" dirty="0" smtClean="0">
                <a:solidFill>
                  <a:schemeClr val="tx1"/>
                </a:solidFill>
              </a:rPr>
              <a:t>However, the probability of obtaining a statistically significant result in a typical study could still be substantial because most studies test multiple hypotheses.</a:t>
            </a:r>
          </a:p>
          <a:p>
            <a:pPr lvl="1"/>
            <a:r>
              <a:rPr lang="en-US" dirty="0" smtClean="0">
                <a:solidFill>
                  <a:schemeClr val="tx1"/>
                </a:solidFill>
              </a:rPr>
              <a:t>Multiple IVs, multiple interactions and covariates</a:t>
            </a:r>
          </a:p>
          <a:p>
            <a:r>
              <a:rPr lang="en-US" dirty="0" smtClean="0">
                <a:solidFill>
                  <a:schemeClr val="tx1"/>
                </a:solidFill>
              </a:rPr>
              <a:t>Even if we correct for the resulting inflation of Type I error (by controlling the family-wise alpha), we increase the risk of Type II error.</a:t>
            </a:r>
          </a:p>
        </p:txBody>
      </p:sp>
    </p:spTree>
    <p:extLst>
      <p:ext uri="{BB962C8B-B14F-4D97-AF65-F5344CB8AC3E}">
        <p14:creationId xmlns:p14="http://schemas.microsoft.com/office/powerpoint/2010/main" val="22436119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86800" cy="5105400"/>
          </a:xfrm>
        </p:spPr>
        <p:txBody>
          <a:bodyPr>
            <a:normAutofit/>
          </a:bodyPr>
          <a:lstStyle/>
          <a:p>
            <a:r>
              <a:rPr lang="en-US" dirty="0" smtClean="0">
                <a:solidFill>
                  <a:schemeClr val="tx1"/>
                </a:solidFill>
              </a:rPr>
              <a:t>Consider a </a:t>
            </a:r>
            <a:r>
              <a:rPr lang="en-US" dirty="0" smtClean="0">
                <a:solidFill>
                  <a:schemeClr val="tx1"/>
                </a:solidFill>
              </a:rPr>
              <a:t>hypothetical three-group </a:t>
            </a:r>
            <a:r>
              <a:rPr lang="en-US" dirty="0" smtClean="0">
                <a:solidFill>
                  <a:schemeClr val="tx1"/>
                </a:solidFill>
              </a:rPr>
              <a:t>design in which all three population means are actually different</a:t>
            </a:r>
            <a:r>
              <a:rPr lang="en-US" dirty="0" smtClean="0">
                <a:solidFill>
                  <a:schemeClr val="tx1"/>
                </a:solidFill>
              </a:rPr>
              <a:t>.</a:t>
            </a:r>
          </a:p>
          <a:p>
            <a:r>
              <a:rPr lang="en-US" dirty="0" smtClean="0">
                <a:solidFill>
                  <a:schemeClr val="tx1"/>
                </a:solidFill>
              </a:rPr>
              <a:t>In high-school, self-identified Goths score higher than Nerds, who score higher than Jocks.</a:t>
            </a:r>
            <a:endParaRPr lang="en-US" dirty="0" smtClean="0">
              <a:solidFill>
                <a:schemeClr val="tx1"/>
              </a:solidFill>
            </a:endParaRPr>
          </a:p>
        </p:txBody>
      </p:sp>
      <p:sp>
        <p:nvSpPr>
          <p:cNvPr id="2" name="Title 1"/>
          <p:cNvSpPr>
            <a:spLocks noGrp="1"/>
          </p:cNvSpPr>
          <p:nvPr>
            <p:ph type="title"/>
          </p:nvPr>
        </p:nvSpPr>
        <p:spPr>
          <a:xfrm>
            <a:off x="301752" y="609600"/>
            <a:ext cx="8534400" cy="758952"/>
          </a:xfrm>
        </p:spPr>
        <p:txBody>
          <a:bodyPr>
            <a:normAutofit fontScale="90000"/>
          </a:bodyPr>
          <a:lstStyle/>
          <a:p>
            <a:r>
              <a:rPr lang="en-US" dirty="0" smtClean="0"/>
              <a:t>Low power and Type II error</a:t>
            </a:r>
            <a:endParaRPr lang="en-US" dirty="0"/>
          </a:p>
        </p:txBody>
      </p:sp>
      <p:graphicFrame>
        <p:nvGraphicFramePr>
          <p:cNvPr id="4" name="Chart 3"/>
          <p:cNvGraphicFramePr/>
          <p:nvPr>
            <p:extLst>
              <p:ext uri="{D42A27DB-BD31-4B8C-83A1-F6EECF244321}">
                <p14:modId xmlns:p14="http://schemas.microsoft.com/office/powerpoint/2010/main" val="1202418958"/>
              </p:ext>
            </p:extLst>
          </p:nvPr>
        </p:nvGraphicFramePr>
        <p:xfrm>
          <a:off x="762000" y="2895600"/>
          <a:ext cx="76962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4919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5648"/>
            <a:ext cx="8686800" cy="4721352"/>
          </a:xfrm>
        </p:spPr>
        <p:txBody>
          <a:bodyPr>
            <a:normAutofit/>
          </a:bodyPr>
          <a:lstStyle/>
          <a:p>
            <a:r>
              <a:rPr lang="en-US" dirty="0" smtClean="0">
                <a:solidFill>
                  <a:schemeClr val="tx1"/>
                </a:solidFill>
              </a:rPr>
              <a:t>Consider a </a:t>
            </a:r>
            <a:r>
              <a:rPr lang="en-US" dirty="0" err="1" smtClean="0">
                <a:solidFill>
                  <a:schemeClr val="tx1"/>
                </a:solidFill>
              </a:rPr>
              <a:t>hypotheticial</a:t>
            </a:r>
            <a:r>
              <a:rPr lang="en-US" dirty="0" smtClean="0">
                <a:solidFill>
                  <a:schemeClr val="tx1"/>
                </a:solidFill>
              </a:rPr>
              <a:t> three-group </a:t>
            </a:r>
            <a:r>
              <a:rPr lang="en-US" dirty="0" smtClean="0">
                <a:solidFill>
                  <a:schemeClr val="tx1"/>
                </a:solidFill>
              </a:rPr>
              <a:t>design in which all three population means are actually different.</a:t>
            </a:r>
          </a:p>
          <a:p>
            <a:r>
              <a:rPr lang="en-US" dirty="0" smtClean="0">
                <a:solidFill>
                  <a:schemeClr val="tx1"/>
                </a:solidFill>
              </a:rPr>
              <a:t>For a given sample size, our chance to find all of these effects (Goths &gt; Nerds, Goths &gt; Jocks, Nerds &gt; Jocks) is smaller than our chance to find a single pre-specified effect (e.g. Goths &gt; Jocks).</a:t>
            </a:r>
            <a:r>
              <a:rPr lang="en-US" dirty="0">
                <a:solidFill>
                  <a:schemeClr val="tx1"/>
                </a:solidFill>
              </a:rPr>
              <a:t> </a:t>
            </a:r>
            <a:r>
              <a:rPr lang="en-US" dirty="0" smtClean="0">
                <a:solidFill>
                  <a:schemeClr val="tx1"/>
                </a:solidFill>
              </a:rPr>
              <a:t>That, in turn, is smaller than our chance to find any one of these three effects.</a:t>
            </a:r>
          </a:p>
          <a:p>
            <a:r>
              <a:rPr lang="en-US" dirty="0" smtClean="0">
                <a:solidFill>
                  <a:schemeClr val="tx1"/>
                </a:solidFill>
              </a:rPr>
              <a:t>In other words, studies that </a:t>
            </a:r>
            <a:r>
              <a:rPr lang="en-US" dirty="0" smtClean="0">
                <a:solidFill>
                  <a:schemeClr val="tx1"/>
                </a:solidFill>
              </a:rPr>
              <a:t>are</a:t>
            </a:r>
            <a:r>
              <a:rPr lang="en-US" dirty="0" smtClean="0">
                <a:solidFill>
                  <a:schemeClr val="tx1"/>
                </a:solidFill>
              </a:rPr>
              <a:t> </a:t>
            </a:r>
            <a:r>
              <a:rPr lang="en-US" dirty="0" smtClean="0">
                <a:solidFill>
                  <a:schemeClr val="tx1"/>
                </a:solidFill>
              </a:rPr>
              <a:t>underpowered to find all effects, or to find a single pre-specified effect, may still have enough power to find one of the effects.</a:t>
            </a:r>
          </a:p>
          <a:p>
            <a:r>
              <a:rPr lang="en-US" dirty="0" smtClean="0">
                <a:solidFill>
                  <a:schemeClr val="tx1"/>
                </a:solidFill>
              </a:rPr>
              <a:t>For publication, finding one significant effect is good enough!</a:t>
            </a:r>
          </a:p>
        </p:txBody>
      </p:sp>
      <p:sp>
        <p:nvSpPr>
          <p:cNvPr id="2" name="Title 1"/>
          <p:cNvSpPr>
            <a:spLocks noGrp="1"/>
          </p:cNvSpPr>
          <p:nvPr>
            <p:ph type="title"/>
          </p:nvPr>
        </p:nvSpPr>
        <p:spPr>
          <a:xfrm>
            <a:off x="301752" y="609600"/>
            <a:ext cx="8534400" cy="758952"/>
          </a:xfrm>
        </p:spPr>
        <p:txBody>
          <a:bodyPr>
            <a:normAutofit fontScale="90000"/>
          </a:bodyPr>
          <a:lstStyle/>
          <a:p>
            <a:r>
              <a:rPr lang="en-US" dirty="0" smtClean="0"/>
              <a:t>Low power and Type II error</a:t>
            </a:r>
            <a:endParaRPr lang="en-US" dirty="0"/>
          </a:p>
        </p:txBody>
      </p:sp>
    </p:spTree>
    <p:extLst>
      <p:ext uri="{BB962C8B-B14F-4D97-AF65-F5344CB8AC3E}">
        <p14:creationId xmlns:p14="http://schemas.microsoft.com/office/powerpoint/2010/main" val="39951511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09600"/>
            <a:ext cx="8534400" cy="758952"/>
          </a:xfrm>
        </p:spPr>
        <p:txBody>
          <a:bodyPr>
            <a:normAutofit fontScale="90000"/>
          </a:bodyPr>
          <a:lstStyle/>
          <a:p>
            <a:r>
              <a:rPr lang="en-US" dirty="0" smtClean="0"/>
              <a:t>Low power and Type II error</a:t>
            </a:r>
            <a:endParaRPr lang="en-US" dirty="0"/>
          </a:p>
        </p:txBody>
      </p:sp>
      <p:sp>
        <p:nvSpPr>
          <p:cNvPr id="3" name="Content Placeholder 2"/>
          <p:cNvSpPr>
            <a:spLocks noGrp="1"/>
          </p:cNvSpPr>
          <p:nvPr>
            <p:ph idx="1"/>
          </p:nvPr>
        </p:nvSpPr>
        <p:spPr>
          <a:xfrm>
            <a:off x="228600" y="1679448"/>
            <a:ext cx="8686800" cy="4721352"/>
          </a:xfrm>
        </p:spPr>
        <p:txBody>
          <a:bodyPr>
            <a:normAutofit/>
          </a:bodyPr>
          <a:lstStyle/>
          <a:p>
            <a:r>
              <a:rPr lang="en-US" dirty="0" smtClean="0">
                <a:solidFill>
                  <a:schemeClr val="tx1"/>
                </a:solidFill>
              </a:rPr>
              <a:t>Suppose that we design a study investigating the influence of two IVs and their interaction.</a:t>
            </a:r>
          </a:p>
          <a:p>
            <a:r>
              <a:rPr lang="en-US" dirty="0" smtClean="0">
                <a:solidFill>
                  <a:schemeClr val="tx1"/>
                </a:solidFill>
              </a:rPr>
              <a:t>Suppose that the two IVs actually exert a medium effect, as does their interaction.</a:t>
            </a:r>
          </a:p>
          <a:p>
            <a:r>
              <a:rPr lang="en-US" dirty="0" smtClean="0">
                <a:solidFill>
                  <a:schemeClr val="tx1"/>
                </a:solidFill>
              </a:rPr>
              <a:t>Whatever our sample size, the chance of finding all of these effects is lower than the chance of finding a specific single effect. That in turn is lower than the chance of finding at least one of the effects (without pre-specifying which one).</a:t>
            </a:r>
          </a:p>
        </p:txBody>
      </p:sp>
      <p:graphicFrame>
        <p:nvGraphicFramePr>
          <p:cNvPr id="4" name="Table 3"/>
          <p:cNvGraphicFramePr>
            <a:graphicFrameLocks noGrp="1"/>
          </p:cNvGraphicFramePr>
          <p:nvPr>
            <p:extLst>
              <p:ext uri="{D42A27DB-BD31-4B8C-83A1-F6EECF244321}">
                <p14:modId xmlns:p14="http://schemas.microsoft.com/office/powerpoint/2010/main" val="1886155174"/>
              </p:ext>
            </p:extLst>
          </p:nvPr>
        </p:nvGraphicFramePr>
        <p:xfrm>
          <a:off x="304800" y="3429000"/>
          <a:ext cx="8534400" cy="2727959"/>
        </p:xfrm>
        <a:graphic>
          <a:graphicData uri="http://schemas.openxmlformats.org/drawingml/2006/table">
            <a:tbl>
              <a:tblPr firstRow="1" bandRow="1">
                <a:tableStyleId>{5C22544A-7EE6-4342-B048-85BDC9FD1C3A}</a:tableStyleId>
              </a:tblPr>
              <a:tblGrid>
                <a:gridCol w="2971800"/>
                <a:gridCol w="1371600"/>
                <a:gridCol w="1447800"/>
                <a:gridCol w="1447800"/>
                <a:gridCol w="1295400"/>
              </a:tblGrid>
              <a:tr h="360421">
                <a:tc>
                  <a:txBody>
                    <a:bodyPr/>
                    <a:lstStyle/>
                    <a:p>
                      <a:endParaRPr lang="en-US" b="1" dirty="0"/>
                    </a:p>
                  </a:txBody>
                  <a:tcPr/>
                </a:tc>
                <a:tc gridSpan="4">
                  <a:txBody>
                    <a:bodyPr/>
                    <a:lstStyle/>
                    <a:p>
                      <a:pPr algn="ctr"/>
                      <a:r>
                        <a:rPr lang="en-US" b="1" dirty="0" smtClean="0">
                          <a:solidFill>
                            <a:schemeClr val="bg1"/>
                          </a:solidFill>
                        </a:rPr>
                        <a:t>Cell size</a:t>
                      </a:r>
                      <a:endParaRPr lang="en-US" b="1" dirty="0">
                        <a:solidFill>
                          <a:schemeClr val="bg1"/>
                        </a:solidFill>
                      </a:endParaRPr>
                    </a:p>
                  </a:txBody>
                  <a:tcPr/>
                </a:tc>
                <a:tc hMerge="1">
                  <a:txBody>
                    <a:bodyPr/>
                    <a:lstStyle/>
                    <a:p>
                      <a:endParaRPr lang="en-US" b="1" dirty="0">
                        <a:solidFill>
                          <a:schemeClr val="bg1"/>
                        </a:solidFill>
                      </a:endParaRPr>
                    </a:p>
                  </a:txBody>
                  <a:tcPr/>
                </a:tc>
                <a:tc hMerge="1">
                  <a:txBody>
                    <a:bodyPr/>
                    <a:lstStyle/>
                    <a:p>
                      <a:endParaRPr lang="en-US" b="1" dirty="0">
                        <a:solidFill>
                          <a:schemeClr val="bg1"/>
                        </a:solidFill>
                      </a:endParaRPr>
                    </a:p>
                  </a:txBody>
                  <a:tcPr/>
                </a:tc>
                <a:tc hMerge="1">
                  <a:txBody>
                    <a:bodyPr/>
                    <a:lstStyle/>
                    <a:p>
                      <a:endParaRPr lang="en-US" b="1" dirty="0">
                        <a:solidFill>
                          <a:schemeClr val="bg1"/>
                        </a:solidFill>
                      </a:endParaRPr>
                    </a:p>
                  </a:txBody>
                  <a:tcPr/>
                </a:tc>
              </a:tr>
              <a:tr h="9010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Type of power</a:t>
                      </a:r>
                    </a:p>
                    <a:p>
                      <a:endParaRPr lang="en-US" b="1" dirty="0"/>
                    </a:p>
                  </a:txBody>
                  <a:tcPr>
                    <a:solidFill>
                      <a:schemeClr val="accent1"/>
                    </a:solidFill>
                  </a:tcPr>
                </a:tc>
                <a:tc>
                  <a:txBody>
                    <a:bodyPr/>
                    <a:lstStyle/>
                    <a:p>
                      <a:pPr algn="ctr"/>
                      <a:r>
                        <a:rPr lang="en-US" b="1" dirty="0" smtClean="0">
                          <a:solidFill>
                            <a:schemeClr val="bg1"/>
                          </a:solidFill>
                        </a:rPr>
                        <a:t>n = 10</a:t>
                      </a:r>
                      <a:endParaRPr lang="en-US" b="1" dirty="0">
                        <a:solidFill>
                          <a:schemeClr val="bg1"/>
                        </a:solidFill>
                      </a:endParaRPr>
                    </a:p>
                  </a:txBody>
                  <a:tcPr>
                    <a:solidFill>
                      <a:schemeClr val="accent1"/>
                    </a:solidFill>
                  </a:tcPr>
                </a:tc>
                <a:tc>
                  <a:txBody>
                    <a:bodyPr/>
                    <a:lstStyle/>
                    <a:p>
                      <a:pPr algn="ctr"/>
                      <a:r>
                        <a:rPr lang="en-US" b="1" dirty="0" smtClean="0">
                          <a:solidFill>
                            <a:schemeClr val="bg1"/>
                          </a:solidFill>
                        </a:rPr>
                        <a:t>n</a:t>
                      </a:r>
                      <a:r>
                        <a:rPr lang="en-US" b="1" baseline="0" dirty="0" smtClean="0">
                          <a:solidFill>
                            <a:schemeClr val="bg1"/>
                          </a:solidFill>
                        </a:rPr>
                        <a:t> =</a:t>
                      </a:r>
                      <a:r>
                        <a:rPr lang="en-US" b="1" dirty="0" smtClean="0">
                          <a:solidFill>
                            <a:schemeClr val="bg1"/>
                          </a:solidFill>
                        </a:rPr>
                        <a:t> 20</a:t>
                      </a:r>
                      <a:endParaRPr lang="en-US" b="1" dirty="0">
                        <a:solidFill>
                          <a:schemeClr val="bg1"/>
                        </a:solidFill>
                      </a:endParaRPr>
                    </a:p>
                  </a:txBody>
                  <a:tcPr>
                    <a:solidFill>
                      <a:schemeClr val="accent1"/>
                    </a:solidFill>
                  </a:tcPr>
                </a:tc>
                <a:tc>
                  <a:txBody>
                    <a:bodyPr/>
                    <a:lstStyle/>
                    <a:p>
                      <a:pPr algn="ctr"/>
                      <a:r>
                        <a:rPr lang="en-US" b="1" dirty="0" smtClean="0">
                          <a:solidFill>
                            <a:schemeClr val="bg1"/>
                          </a:solidFill>
                        </a:rPr>
                        <a:t>n = 30</a:t>
                      </a:r>
                      <a:endParaRPr lang="en-US" b="1" dirty="0">
                        <a:solidFill>
                          <a:schemeClr val="bg1"/>
                        </a:solidFill>
                      </a:endParaRPr>
                    </a:p>
                  </a:txBody>
                  <a:tcPr>
                    <a:solidFill>
                      <a:schemeClr val="accent1"/>
                    </a:solidFill>
                  </a:tcPr>
                </a:tc>
                <a:tc>
                  <a:txBody>
                    <a:bodyPr/>
                    <a:lstStyle/>
                    <a:p>
                      <a:pPr algn="ctr"/>
                      <a:r>
                        <a:rPr lang="en-US" b="1" dirty="0" smtClean="0">
                          <a:solidFill>
                            <a:schemeClr val="bg1"/>
                          </a:solidFill>
                        </a:rPr>
                        <a:t>n = 40</a:t>
                      </a:r>
                      <a:endParaRPr lang="en-US" b="1" dirty="0">
                        <a:solidFill>
                          <a:schemeClr val="bg1"/>
                        </a:solidFill>
                      </a:endParaRPr>
                    </a:p>
                  </a:txBody>
                  <a:tcPr>
                    <a:solidFill>
                      <a:schemeClr val="accent1"/>
                    </a:solidFill>
                  </a:tcPr>
                </a:tc>
              </a:tr>
              <a:tr h="638188">
                <a:tc>
                  <a:txBody>
                    <a:bodyPr/>
                    <a:lstStyle/>
                    <a:p>
                      <a:r>
                        <a:rPr lang="en-US" dirty="0" smtClean="0"/>
                        <a:t>Any single pre-specified</a:t>
                      </a:r>
                      <a:r>
                        <a:rPr lang="en-US" baseline="0" dirty="0" smtClean="0"/>
                        <a:t> effect</a:t>
                      </a:r>
                      <a:endParaRPr lang="en-US" dirty="0"/>
                    </a:p>
                  </a:txBody>
                  <a:tcPr/>
                </a:tc>
                <a:tc>
                  <a:txBody>
                    <a:bodyPr/>
                    <a:lstStyle/>
                    <a:p>
                      <a:pPr algn="ctr"/>
                      <a:r>
                        <a:rPr lang="en-US" dirty="0" smtClean="0"/>
                        <a:t>.35</a:t>
                      </a:r>
                      <a:endParaRPr lang="en-US" dirty="0"/>
                    </a:p>
                  </a:txBody>
                  <a:tcPr/>
                </a:tc>
                <a:tc>
                  <a:txBody>
                    <a:bodyPr/>
                    <a:lstStyle/>
                    <a:p>
                      <a:pPr algn="ctr"/>
                      <a:r>
                        <a:rPr lang="en-US" dirty="0" smtClean="0"/>
                        <a:t>.59</a:t>
                      </a:r>
                      <a:endParaRPr lang="en-US" dirty="0"/>
                    </a:p>
                  </a:txBody>
                  <a:tcPr/>
                </a:tc>
                <a:tc>
                  <a:txBody>
                    <a:bodyPr/>
                    <a:lstStyle/>
                    <a:p>
                      <a:pPr algn="ctr"/>
                      <a:r>
                        <a:rPr lang="en-US" dirty="0" smtClean="0"/>
                        <a:t>.79</a:t>
                      </a:r>
                      <a:endParaRPr lang="en-US" dirty="0"/>
                    </a:p>
                  </a:txBody>
                  <a:tcPr/>
                </a:tc>
                <a:tc>
                  <a:txBody>
                    <a:bodyPr/>
                    <a:lstStyle/>
                    <a:p>
                      <a:pPr algn="ctr"/>
                      <a:r>
                        <a:rPr lang="en-US" dirty="0" smtClean="0"/>
                        <a:t>.88</a:t>
                      </a:r>
                      <a:endParaRPr lang="en-US" dirty="0"/>
                    </a:p>
                  </a:txBody>
                  <a:tcPr/>
                </a:tc>
              </a:tr>
              <a:tr h="455308">
                <a:tc>
                  <a:txBody>
                    <a:bodyPr/>
                    <a:lstStyle/>
                    <a:p>
                      <a:r>
                        <a:rPr lang="en-US" dirty="0" smtClean="0"/>
                        <a:t>At least one effect</a:t>
                      </a:r>
                      <a:endParaRPr lang="en-US" dirty="0"/>
                    </a:p>
                  </a:txBody>
                  <a:tcPr/>
                </a:tc>
                <a:tc>
                  <a:txBody>
                    <a:bodyPr/>
                    <a:lstStyle/>
                    <a:p>
                      <a:pPr algn="ctr"/>
                      <a:r>
                        <a:rPr lang="en-US" dirty="0" smtClean="0"/>
                        <a:t>.71</a:t>
                      </a:r>
                      <a:endParaRPr lang="en-US" dirty="0"/>
                    </a:p>
                  </a:txBody>
                  <a:tcPr/>
                </a:tc>
                <a:tc>
                  <a:txBody>
                    <a:bodyPr/>
                    <a:lstStyle/>
                    <a:p>
                      <a:pPr algn="ctr"/>
                      <a:r>
                        <a:rPr lang="en-US" dirty="0" smtClean="0"/>
                        <a:t>.93</a:t>
                      </a:r>
                      <a:endParaRPr lang="en-US" dirty="0"/>
                    </a:p>
                  </a:txBody>
                  <a:tcPr/>
                </a:tc>
                <a:tc>
                  <a:txBody>
                    <a:bodyPr/>
                    <a:lstStyle/>
                    <a:p>
                      <a:pPr algn="ctr"/>
                      <a:r>
                        <a:rPr lang="en-US" dirty="0" smtClean="0"/>
                        <a:t>.99</a:t>
                      </a:r>
                      <a:endParaRPr lang="en-US" dirty="0"/>
                    </a:p>
                  </a:txBody>
                  <a:tcPr/>
                </a:tc>
                <a:tc>
                  <a:txBody>
                    <a:bodyPr/>
                    <a:lstStyle/>
                    <a:p>
                      <a:pPr algn="ctr"/>
                      <a:r>
                        <a:rPr lang="en-US" dirty="0" smtClean="0"/>
                        <a:t>&gt;.99</a:t>
                      </a:r>
                      <a:endParaRPr lang="en-US" dirty="0"/>
                    </a:p>
                  </a:txBody>
                  <a:tcPr/>
                </a:tc>
              </a:tr>
              <a:tr h="365426">
                <a:tc>
                  <a:txBody>
                    <a:bodyPr/>
                    <a:lstStyle/>
                    <a:p>
                      <a:r>
                        <a:rPr lang="en-US" dirty="0" smtClean="0"/>
                        <a:t>All effects</a:t>
                      </a:r>
                      <a:endParaRPr lang="en-US" dirty="0"/>
                    </a:p>
                  </a:txBody>
                  <a:tcPr/>
                </a:tc>
                <a:tc>
                  <a:txBody>
                    <a:bodyPr/>
                    <a:lstStyle/>
                    <a:p>
                      <a:pPr algn="ctr"/>
                      <a:r>
                        <a:rPr lang="en-US" dirty="0" smtClean="0"/>
                        <a:t>.04</a:t>
                      </a:r>
                      <a:endParaRPr lang="en-US" dirty="0"/>
                    </a:p>
                  </a:txBody>
                  <a:tcPr/>
                </a:tc>
                <a:tc>
                  <a:txBody>
                    <a:bodyPr/>
                    <a:lstStyle/>
                    <a:p>
                      <a:pPr algn="ctr"/>
                      <a:r>
                        <a:rPr lang="en-US" dirty="0" smtClean="0"/>
                        <a:t>.21</a:t>
                      </a:r>
                      <a:endParaRPr lang="en-US" dirty="0"/>
                    </a:p>
                  </a:txBody>
                  <a:tcPr/>
                </a:tc>
                <a:tc>
                  <a:txBody>
                    <a:bodyPr/>
                    <a:lstStyle/>
                    <a:p>
                      <a:pPr algn="ctr"/>
                      <a:r>
                        <a:rPr lang="en-US" dirty="0" smtClean="0"/>
                        <a:t>.47</a:t>
                      </a:r>
                      <a:endParaRPr lang="en-US" dirty="0"/>
                    </a:p>
                  </a:txBody>
                  <a:tcPr/>
                </a:tc>
                <a:tc>
                  <a:txBody>
                    <a:bodyPr/>
                    <a:lstStyle/>
                    <a:p>
                      <a:pPr algn="ctr"/>
                      <a:r>
                        <a:rPr lang="en-US" dirty="0" smtClean="0"/>
                        <a:t>.69</a:t>
                      </a:r>
                      <a:endParaRPr lang="en-US" dirty="0"/>
                    </a:p>
                  </a:txBody>
                  <a:tcPr/>
                </a:tc>
              </a:tr>
            </a:tbl>
          </a:graphicData>
        </a:graphic>
      </p:graphicFrame>
      <p:sp>
        <p:nvSpPr>
          <p:cNvPr id="5" name="Rectangle 4"/>
          <p:cNvSpPr/>
          <p:nvPr/>
        </p:nvSpPr>
        <p:spPr>
          <a:xfrm>
            <a:off x="4648200" y="3810000"/>
            <a:ext cx="1447800" cy="2362200"/>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720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r>
              <a:rPr lang="en-US" dirty="0" smtClean="0"/>
              <a:t>Cases of fraud</a:t>
            </a:r>
            <a:endParaRPr lang="en-US" dirty="0"/>
          </a:p>
        </p:txBody>
      </p:sp>
      <p:sp>
        <p:nvSpPr>
          <p:cNvPr id="3" name="Content Placeholder 2"/>
          <p:cNvSpPr>
            <a:spLocks noGrp="1"/>
          </p:cNvSpPr>
          <p:nvPr>
            <p:ph idx="1"/>
          </p:nvPr>
        </p:nvSpPr>
        <p:spPr>
          <a:xfrm>
            <a:off x="457201" y="1295400"/>
            <a:ext cx="5181600" cy="5257800"/>
          </a:xfrm>
        </p:spPr>
        <p:txBody>
          <a:bodyPr>
            <a:normAutofit lnSpcReduction="10000"/>
          </a:bodyPr>
          <a:lstStyle/>
          <a:p>
            <a:r>
              <a:rPr lang="en-US" dirty="0" err="1" smtClean="0">
                <a:solidFill>
                  <a:schemeClr val="tx1"/>
                </a:solidFill>
              </a:rPr>
              <a:t>Diederik</a:t>
            </a:r>
            <a:r>
              <a:rPr lang="en-US" dirty="0" smtClean="0">
                <a:solidFill>
                  <a:schemeClr val="tx1"/>
                </a:solidFill>
              </a:rPr>
              <a:t> </a:t>
            </a:r>
            <a:r>
              <a:rPr lang="en-US" dirty="0" err="1" smtClean="0">
                <a:solidFill>
                  <a:schemeClr val="tx1"/>
                </a:solidFill>
              </a:rPr>
              <a:t>Stapel</a:t>
            </a:r>
            <a:endParaRPr lang="en-US" dirty="0" smtClean="0">
              <a:solidFill>
                <a:schemeClr val="tx1"/>
              </a:solidFill>
            </a:endParaRPr>
          </a:p>
          <a:p>
            <a:r>
              <a:rPr lang="en-US" dirty="0" smtClean="0">
                <a:solidFill>
                  <a:schemeClr val="tx1"/>
                </a:solidFill>
              </a:rPr>
              <a:t>Award-winning social psychologist.</a:t>
            </a:r>
          </a:p>
          <a:p>
            <a:r>
              <a:rPr lang="en-US" dirty="0" smtClean="0">
                <a:solidFill>
                  <a:schemeClr val="tx1"/>
                </a:solidFill>
              </a:rPr>
              <a:t>137 published papers.</a:t>
            </a:r>
          </a:p>
          <a:p>
            <a:r>
              <a:rPr lang="en-US" dirty="0" smtClean="0">
                <a:solidFill>
                  <a:schemeClr val="tx1"/>
                </a:solidFill>
              </a:rPr>
              <a:t>54 retracted to date.</a:t>
            </a:r>
          </a:p>
          <a:p>
            <a:r>
              <a:rPr lang="en-US" dirty="0" smtClean="0">
                <a:solidFill>
                  <a:schemeClr val="tx1"/>
                </a:solidFill>
              </a:rPr>
              <a:t>Altered or simply made up data.</a:t>
            </a:r>
          </a:p>
          <a:p>
            <a:r>
              <a:rPr lang="en-US" dirty="0" smtClean="0">
                <a:solidFill>
                  <a:schemeClr val="tx1"/>
                </a:solidFill>
              </a:rPr>
              <a:t>Brought down from within by his own students, to whom he had provided identical made-up datasets.</a:t>
            </a:r>
          </a:p>
          <a:p>
            <a:r>
              <a:rPr lang="en-US" dirty="0" smtClean="0">
                <a:solidFill>
                  <a:schemeClr val="tx1"/>
                </a:solidFill>
              </a:rPr>
              <a:t>A number of his publications have data that are extremely odd.</a:t>
            </a:r>
          </a:p>
        </p:txBody>
      </p:sp>
      <p:pic>
        <p:nvPicPr>
          <p:cNvPr id="1026" name="Picture 2" descr="http://tilburgers.nl/wp-content/uploads/2011/09/diederik-stapel-Univers-266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0" y="1371600"/>
            <a:ext cx="3067050" cy="46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7228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09600"/>
            <a:ext cx="8534400" cy="758952"/>
          </a:xfrm>
        </p:spPr>
        <p:txBody>
          <a:bodyPr>
            <a:normAutofit fontScale="90000"/>
          </a:bodyPr>
          <a:lstStyle/>
          <a:p>
            <a:r>
              <a:rPr lang="en-US" dirty="0" smtClean="0"/>
              <a:t>Low power and Type II error</a:t>
            </a:r>
            <a:endParaRPr lang="en-US" dirty="0"/>
          </a:p>
        </p:txBody>
      </p:sp>
      <p:sp>
        <p:nvSpPr>
          <p:cNvPr id="3" name="Content Placeholder 2"/>
          <p:cNvSpPr>
            <a:spLocks noGrp="1"/>
          </p:cNvSpPr>
          <p:nvPr>
            <p:ph idx="1"/>
          </p:nvPr>
        </p:nvSpPr>
        <p:spPr>
          <a:xfrm>
            <a:off x="228600" y="1527048"/>
            <a:ext cx="8686800" cy="5026152"/>
          </a:xfrm>
        </p:spPr>
        <p:txBody>
          <a:bodyPr>
            <a:normAutofit fontScale="92500"/>
          </a:bodyPr>
          <a:lstStyle/>
          <a:p>
            <a:r>
              <a:rPr lang="en-US" dirty="0" smtClean="0">
                <a:solidFill>
                  <a:schemeClr val="tx1"/>
                </a:solidFill>
              </a:rPr>
              <a:t>Let’s suppose you conduct one of these studies. In your study, you sample 80 people and your chance of finding at least one effect is 93%. You find that one of your IVs has a statistically significant main effect, and decide to publish it.</a:t>
            </a:r>
          </a:p>
          <a:p>
            <a:r>
              <a:rPr lang="en-US" dirty="0" smtClean="0">
                <a:solidFill>
                  <a:schemeClr val="tx1"/>
                </a:solidFill>
              </a:rPr>
              <a:t>But, there’s a </a:t>
            </a:r>
            <a:r>
              <a:rPr lang="en-US" dirty="0" smtClean="0">
                <a:solidFill>
                  <a:schemeClr val="tx1"/>
                </a:solidFill>
              </a:rPr>
              <a:t>79</a:t>
            </a:r>
            <a:r>
              <a:rPr lang="en-US" dirty="0" smtClean="0">
                <a:solidFill>
                  <a:schemeClr val="tx1"/>
                </a:solidFill>
              </a:rPr>
              <a:t>% chance you missed at least one effect that was actually there (the other main effect, or the interaction).</a:t>
            </a:r>
          </a:p>
          <a:p>
            <a:r>
              <a:rPr lang="en-US" dirty="0" smtClean="0">
                <a:solidFill>
                  <a:schemeClr val="tx1"/>
                </a:solidFill>
              </a:rPr>
              <a:t>Someone else may run an exact replication, with the same sample size. In their study, they also stand a 93% chance to find an effect, but it won’t necessarily be the same one you found.</a:t>
            </a:r>
          </a:p>
          <a:p>
            <a:r>
              <a:rPr lang="en-US" dirty="0" smtClean="0">
                <a:solidFill>
                  <a:schemeClr val="tx1"/>
                </a:solidFill>
              </a:rPr>
              <a:t>So, in the end, the literature will seem inconsistent, with different effects showing up in different studies (even though they are all real effects).</a:t>
            </a:r>
          </a:p>
        </p:txBody>
      </p:sp>
    </p:spTree>
    <p:extLst>
      <p:ext uri="{BB962C8B-B14F-4D97-AF65-F5344CB8AC3E}">
        <p14:creationId xmlns:p14="http://schemas.microsoft.com/office/powerpoint/2010/main" val="12825298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09600"/>
            <a:ext cx="8534400" cy="758952"/>
          </a:xfrm>
        </p:spPr>
        <p:txBody>
          <a:bodyPr>
            <a:normAutofit fontScale="90000"/>
          </a:bodyPr>
          <a:lstStyle/>
          <a:p>
            <a:r>
              <a:rPr lang="en-US" dirty="0" smtClean="0"/>
              <a:t>Low power and Type II error</a:t>
            </a:r>
            <a:endParaRPr lang="en-US" dirty="0"/>
          </a:p>
        </p:txBody>
      </p:sp>
      <p:sp>
        <p:nvSpPr>
          <p:cNvPr id="3" name="Content Placeholder 2"/>
          <p:cNvSpPr>
            <a:spLocks noGrp="1"/>
          </p:cNvSpPr>
          <p:nvPr>
            <p:ph idx="1"/>
          </p:nvPr>
        </p:nvSpPr>
        <p:spPr>
          <a:xfrm>
            <a:off x="228600" y="1527048"/>
            <a:ext cx="8763000" cy="4797552"/>
          </a:xfrm>
        </p:spPr>
        <p:txBody>
          <a:bodyPr>
            <a:normAutofit/>
          </a:bodyPr>
          <a:lstStyle/>
          <a:p>
            <a:r>
              <a:rPr lang="en-US" dirty="0" smtClean="0">
                <a:solidFill>
                  <a:schemeClr val="tx1"/>
                </a:solidFill>
              </a:rPr>
              <a:t>Maxwell runs through the logic of this applied to multiple regression.</a:t>
            </a:r>
          </a:p>
          <a:p>
            <a:r>
              <a:rPr lang="en-US" dirty="0" smtClean="0">
                <a:solidFill>
                  <a:schemeClr val="tx1"/>
                </a:solidFill>
              </a:rPr>
              <a:t>Suppose we investigate the influence of 5 predictors of depression in a high-school sample (</a:t>
            </a:r>
            <a:r>
              <a:rPr lang="en-US" i="1" dirty="0" smtClean="0">
                <a:solidFill>
                  <a:schemeClr val="tx1"/>
                </a:solidFill>
              </a:rPr>
              <a:t>academic</a:t>
            </a:r>
            <a:r>
              <a:rPr lang="en-US" dirty="0" smtClean="0">
                <a:solidFill>
                  <a:schemeClr val="tx1"/>
                </a:solidFill>
              </a:rPr>
              <a:t>, </a:t>
            </a:r>
            <a:r>
              <a:rPr lang="en-US" i="1" dirty="0" smtClean="0">
                <a:solidFill>
                  <a:schemeClr val="tx1"/>
                </a:solidFill>
              </a:rPr>
              <a:t>athletic</a:t>
            </a:r>
            <a:r>
              <a:rPr lang="en-US" dirty="0" smtClean="0">
                <a:solidFill>
                  <a:schemeClr val="tx1"/>
                </a:solidFill>
              </a:rPr>
              <a:t>, </a:t>
            </a:r>
            <a:r>
              <a:rPr lang="en-US" i="1" dirty="0" err="1" smtClean="0">
                <a:solidFill>
                  <a:schemeClr val="tx1"/>
                </a:solidFill>
              </a:rPr>
              <a:t>behavioural</a:t>
            </a:r>
            <a:r>
              <a:rPr lang="en-US" dirty="0" smtClean="0">
                <a:solidFill>
                  <a:schemeClr val="tx1"/>
                </a:solidFill>
              </a:rPr>
              <a:t>, and </a:t>
            </a:r>
            <a:r>
              <a:rPr lang="en-US" i="1" dirty="0" smtClean="0">
                <a:solidFill>
                  <a:schemeClr val="tx1"/>
                </a:solidFill>
              </a:rPr>
              <a:t>social competence</a:t>
            </a:r>
            <a:r>
              <a:rPr lang="en-US" dirty="0" smtClean="0">
                <a:solidFill>
                  <a:schemeClr val="tx1"/>
                </a:solidFill>
              </a:rPr>
              <a:t>, as well as </a:t>
            </a:r>
            <a:r>
              <a:rPr lang="en-US" i="1" dirty="0" smtClean="0">
                <a:solidFill>
                  <a:schemeClr val="tx1"/>
                </a:solidFill>
              </a:rPr>
              <a:t>appearance</a:t>
            </a:r>
            <a:r>
              <a:rPr lang="en-US" dirty="0" smtClean="0">
                <a:solidFill>
                  <a:schemeClr val="tx1"/>
                </a:solidFill>
              </a:rPr>
              <a:t>).</a:t>
            </a:r>
          </a:p>
          <a:p>
            <a:r>
              <a:rPr lang="en-US" dirty="0" smtClean="0">
                <a:solidFill>
                  <a:schemeClr val="tx1"/>
                </a:solidFill>
              </a:rPr>
              <a:t>All actually exert true medium-sized effects, but are correlated with each other.</a:t>
            </a:r>
          </a:p>
          <a:p>
            <a:r>
              <a:rPr lang="en-US" dirty="0" smtClean="0">
                <a:solidFill>
                  <a:schemeClr val="tx1"/>
                </a:solidFill>
              </a:rPr>
              <a:t>If we collect data from 20x the number of participants as predictors (100), we stand a 84% of finding one of the significant effects.</a:t>
            </a:r>
          </a:p>
          <a:p>
            <a:r>
              <a:rPr lang="en-US" dirty="0" smtClean="0">
                <a:solidFill>
                  <a:schemeClr val="tx1"/>
                </a:solidFill>
              </a:rPr>
              <a:t>And a less than 1% chance of finding all of them!</a:t>
            </a:r>
          </a:p>
        </p:txBody>
      </p:sp>
    </p:spTree>
    <p:extLst>
      <p:ext uri="{BB962C8B-B14F-4D97-AF65-F5344CB8AC3E}">
        <p14:creationId xmlns:p14="http://schemas.microsoft.com/office/powerpoint/2010/main" val="13240294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09600"/>
            <a:ext cx="8534400" cy="758952"/>
          </a:xfrm>
        </p:spPr>
        <p:txBody>
          <a:bodyPr>
            <a:normAutofit fontScale="90000"/>
          </a:bodyPr>
          <a:lstStyle/>
          <a:p>
            <a:r>
              <a:rPr lang="en-US" dirty="0" smtClean="0"/>
              <a:t>Low power and Type II error</a:t>
            </a:r>
            <a:endParaRPr lang="en-US" dirty="0"/>
          </a:p>
        </p:txBody>
      </p:sp>
      <p:sp>
        <p:nvSpPr>
          <p:cNvPr id="3" name="Content Placeholder 2"/>
          <p:cNvSpPr>
            <a:spLocks noGrp="1"/>
          </p:cNvSpPr>
          <p:nvPr>
            <p:ph idx="1"/>
          </p:nvPr>
        </p:nvSpPr>
        <p:spPr>
          <a:xfrm>
            <a:off x="228600" y="1527048"/>
            <a:ext cx="8763000" cy="5026152"/>
          </a:xfrm>
        </p:spPr>
        <p:txBody>
          <a:bodyPr>
            <a:normAutofit lnSpcReduction="10000"/>
          </a:bodyPr>
          <a:lstStyle/>
          <a:p>
            <a:r>
              <a:rPr lang="en-US" dirty="0" smtClean="0">
                <a:solidFill>
                  <a:schemeClr val="tx1"/>
                </a:solidFill>
              </a:rPr>
              <a:t>So, psychologists are not such bad gamblers after all.</a:t>
            </a:r>
          </a:p>
          <a:p>
            <a:r>
              <a:rPr lang="en-US" dirty="0" smtClean="0">
                <a:solidFill>
                  <a:schemeClr val="tx1"/>
                </a:solidFill>
              </a:rPr>
              <a:t>Even though we </a:t>
            </a:r>
            <a:r>
              <a:rPr lang="en-US" dirty="0" err="1" smtClean="0">
                <a:solidFill>
                  <a:schemeClr val="tx1"/>
                </a:solidFill>
              </a:rPr>
              <a:t>underpower</a:t>
            </a:r>
            <a:r>
              <a:rPr lang="en-US" dirty="0" smtClean="0">
                <a:solidFill>
                  <a:schemeClr val="tx1"/>
                </a:solidFill>
              </a:rPr>
              <a:t> our studies in the sense that our chance to find pre-specified effects is low, we actually usually have a decent chance to find some type of effect in our data (assuming that we have chosen to investigate plausible predictors or IVs).</a:t>
            </a:r>
          </a:p>
          <a:p>
            <a:r>
              <a:rPr lang="en-US" dirty="0" smtClean="0">
                <a:solidFill>
                  <a:schemeClr val="tx1"/>
                </a:solidFill>
              </a:rPr>
              <a:t>However, in </a:t>
            </a:r>
            <a:r>
              <a:rPr lang="en-US" dirty="0" err="1" smtClean="0">
                <a:solidFill>
                  <a:schemeClr val="tx1"/>
                </a:solidFill>
              </a:rPr>
              <a:t>underpowering</a:t>
            </a:r>
            <a:r>
              <a:rPr lang="en-US" dirty="0" smtClean="0">
                <a:solidFill>
                  <a:schemeClr val="tx1"/>
                </a:solidFill>
              </a:rPr>
              <a:t> our studies to find all potential effects that could be present, we virtually guarantee that we miss effects in our data.</a:t>
            </a:r>
          </a:p>
          <a:p>
            <a:r>
              <a:rPr lang="en-US" dirty="0" smtClean="0">
                <a:solidFill>
                  <a:schemeClr val="tx1"/>
                </a:solidFill>
              </a:rPr>
              <a:t>The end result of this will be many Type II errors and a very inconsistent body of literature, with different studies showing different effects.</a:t>
            </a:r>
          </a:p>
          <a:p>
            <a:r>
              <a:rPr lang="en-US" dirty="0" smtClean="0">
                <a:solidFill>
                  <a:schemeClr val="tx1"/>
                </a:solidFill>
              </a:rPr>
              <a:t>Lack of (statistical) power corrupts!</a:t>
            </a:r>
          </a:p>
        </p:txBody>
      </p:sp>
    </p:spTree>
    <p:extLst>
      <p:ext uri="{BB962C8B-B14F-4D97-AF65-F5344CB8AC3E}">
        <p14:creationId xmlns:p14="http://schemas.microsoft.com/office/powerpoint/2010/main" val="34343244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lstStyle/>
          <a:p>
            <a:r>
              <a:rPr lang="en-US" dirty="0" smtClean="0"/>
              <a:t>Recommendations</a:t>
            </a:r>
            <a:endParaRPr lang="en-US" dirty="0"/>
          </a:p>
        </p:txBody>
      </p:sp>
      <p:sp>
        <p:nvSpPr>
          <p:cNvPr id="3" name="Content Placeholder 2"/>
          <p:cNvSpPr>
            <a:spLocks noGrp="1"/>
          </p:cNvSpPr>
          <p:nvPr>
            <p:ph idx="1"/>
          </p:nvPr>
        </p:nvSpPr>
        <p:spPr>
          <a:xfrm>
            <a:off x="457200" y="990600"/>
            <a:ext cx="8229600" cy="5867400"/>
          </a:xfrm>
        </p:spPr>
        <p:txBody>
          <a:bodyPr>
            <a:normAutofit/>
          </a:bodyPr>
          <a:lstStyle/>
          <a:p>
            <a:pPr marL="457200" indent="-457200">
              <a:buAutoNum type="arabicParenBoth"/>
            </a:pPr>
            <a:r>
              <a:rPr lang="en-US" dirty="0" smtClean="0">
                <a:solidFill>
                  <a:schemeClr val="tx1"/>
                </a:solidFill>
              </a:rPr>
              <a:t>Get ready to share your data.</a:t>
            </a:r>
          </a:p>
          <a:p>
            <a:pPr marL="457200" indent="-457200">
              <a:buAutoNum type="arabicParenBoth"/>
            </a:pPr>
            <a:r>
              <a:rPr lang="en-US" dirty="0" smtClean="0">
                <a:solidFill>
                  <a:schemeClr val="tx1"/>
                </a:solidFill>
              </a:rPr>
              <a:t>Don’t </a:t>
            </a:r>
            <a:r>
              <a:rPr lang="en-US" i="1" dirty="0" smtClean="0">
                <a:solidFill>
                  <a:schemeClr val="tx1"/>
                </a:solidFill>
              </a:rPr>
              <a:t>p</a:t>
            </a:r>
            <a:r>
              <a:rPr lang="en-US" dirty="0" smtClean="0">
                <a:solidFill>
                  <a:schemeClr val="tx1"/>
                </a:solidFill>
              </a:rPr>
              <a:t>-hack. Say you don’t </a:t>
            </a:r>
            <a:r>
              <a:rPr lang="en-US" i="1" dirty="0" smtClean="0">
                <a:solidFill>
                  <a:schemeClr val="tx1"/>
                </a:solidFill>
              </a:rPr>
              <a:t>p</a:t>
            </a:r>
            <a:r>
              <a:rPr lang="en-US" dirty="0" smtClean="0">
                <a:solidFill>
                  <a:schemeClr val="tx1"/>
                </a:solidFill>
              </a:rPr>
              <a:t>-hack.</a:t>
            </a:r>
          </a:p>
          <a:p>
            <a:pPr marL="457200" indent="-457200">
              <a:buAutoNum type="arabicParenBoth"/>
            </a:pPr>
            <a:r>
              <a:rPr lang="en-US" dirty="0" smtClean="0">
                <a:solidFill>
                  <a:schemeClr val="tx1"/>
                </a:solidFill>
              </a:rPr>
              <a:t>If you conducted an exploratory study and took advantage of researcher degrees of freedom to obtain significance, perform a </a:t>
            </a:r>
            <a:r>
              <a:rPr lang="en-US" i="1" dirty="0" smtClean="0">
                <a:solidFill>
                  <a:schemeClr val="tx1"/>
                </a:solidFill>
              </a:rPr>
              <a:t>direct</a:t>
            </a:r>
            <a:r>
              <a:rPr lang="en-US" dirty="0" smtClean="0">
                <a:solidFill>
                  <a:schemeClr val="tx1"/>
                </a:solidFill>
              </a:rPr>
              <a:t> replication.</a:t>
            </a:r>
          </a:p>
          <a:p>
            <a:pPr marL="457200" indent="-457200">
              <a:buAutoNum type="arabicParenBoth"/>
            </a:pPr>
            <a:r>
              <a:rPr lang="en-US" dirty="0" smtClean="0">
                <a:solidFill>
                  <a:schemeClr val="tx1"/>
                </a:solidFill>
              </a:rPr>
              <a:t>Consider posting supplementary materials relating to your study online (data, materials, videos of procedures; </a:t>
            </a:r>
            <a:r>
              <a:rPr lang="en-US" dirty="0" err="1" smtClean="0">
                <a:solidFill>
                  <a:schemeClr val="tx1"/>
                </a:solidFill>
              </a:rPr>
              <a:t>Nosek</a:t>
            </a:r>
            <a:r>
              <a:rPr lang="en-US" dirty="0" smtClean="0">
                <a:solidFill>
                  <a:schemeClr val="tx1"/>
                </a:solidFill>
              </a:rPr>
              <a:t>, Spies &amp; </a:t>
            </a:r>
            <a:r>
              <a:rPr lang="en-US" dirty="0" err="1" smtClean="0">
                <a:solidFill>
                  <a:schemeClr val="tx1"/>
                </a:solidFill>
              </a:rPr>
              <a:t>Motyl</a:t>
            </a:r>
            <a:r>
              <a:rPr lang="en-US" dirty="0" smtClean="0">
                <a:solidFill>
                  <a:schemeClr val="tx1"/>
                </a:solidFill>
              </a:rPr>
              <a:t>, 2012).</a:t>
            </a:r>
          </a:p>
          <a:p>
            <a:pPr marL="457200" indent="-457200">
              <a:buAutoNum type="arabicParenBoth"/>
            </a:pPr>
            <a:r>
              <a:rPr lang="en-US" dirty="0" smtClean="0">
                <a:solidFill>
                  <a:schemeClr val="tx1"/>
                </a:solidFill>
              </a:rPr>
              <a:t>If skeptical of research findings, </a:t>
            </a:r>
            <a:r>
              <a:rPr lang="en-US" i="1" dirty="0" smtClean="0">
                <a:solidFill>
                  <a:schemeClr val="tx1"/>
                </a:solidFill>
              </a:rPr>
              <a:t>p</a:t>
            </a:r>
            <a:r>
              <a:rPr lang="en-US" dirty="0" smtClean="0">
                <a:solidFill>
                  <a:schemeClr val="tx1"/>
                </a:solidFill>
              </a:rPr>
              <a:t>-curve them. Conduct (now publishable) replication attempts.</a:t>
            </a:r>
          </a:p>
          <a:p>
            <a:pPr marL="457200" indent="-457200">
              <a:buAutoNum type="arabicParenBoth"/>
            </a:pPr>
            <a:r>
              <a:rPr lang="en-US" dirty="0" smtClean="0">
                <a:solidFill>
                  <a:schemeClr val="tx1"/>
                </a:solidFill>
              </a:rPr>
              <a:t>Power analyses. Assume a moderate or small effect and power studies accordingly!</a:t>
            </a:r>
          </a:p>
          <a:p>
            <a:pPr marL="457200" indent="-457200">
              <a:buAutoNum type="arabicParenBoth"/>
            </a:pPr>
            <a:r>
              <a:rPr lang="en-US" dirty="0" smtClean="0">
                <a:solidFill>
                  <a:schemeClr val="tx1"/>
                </a:solidFill>
              </a:rPr>
              <a:t>Value a single highly-powered study more than multiple under-powered ones.</a:t>
            </a:r>
          </a:p>
        </p:txBody>
      </p:sp>
    </p:spTree>
    <p:extLst>
      <p:ext uri="{BB962C8B-B14F-4D97-AF65-F5344CB8AC3E}">
        <p14:creationId xmlns:p14="http://schemas.microsoft.com/office/powerpoint/2010/main" val="23272886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dirty="0" smtClean="0"/>
              <a:t>References</a:t>
            </a:r>
            <a:endParaRPr lang="en-US" dirty="0"/>
          </a:p>
        </p:txBody>
      </p:sp>
      <p:sp>
        <p:nvSpPr>
          <p:cNvPr id="3" name="Content Placeholder 2"/>
          <p:cNvSpPr>
            <a:spLocks noGrp="1"/>
          </p:cNvSpPr>
          <p:nvPr>
            <p:ph idx="1"/>
          </p:nvPr>
        </p:nvSpPr>
        <p:spPr>
          <a:xfrm>
            <a:off x="457200" y="1295400"/>
            <a:ext cx="8229600" cy="5029200"/>
          </a:xfrm>
        </p:spPr>
        <p:txBody>
          <a:bodyPr>
            <a:normAutofit/>
          </a:bodyPr>
          <a:lstStyle/>
          <a:p>
            <a:r>
              <a:rPr lang="en-US" sz="2000" dirty="0" smtClean="0">
                <a:solidFill>
                  <a:schemeClr val="tx1"/>
                </a:solidFill>
              </a:rPr>
              <a:t>John, L.K., </a:t>
            </a:r>
            <a:r>
              <a:rPr lang="en-US" sz="2000" dirty="0" err="1" smtClean="0">
                <a:solidFill>
                  <a:schemeClr val="tx1"/>
                </a:solidFill>
              </a:rPr>
              <a:t>Loewenstein</a:t>
            </a:r>
            <a:r>
              <a:rPr lang="en-US" sz="2000" dirty="0" smtClean="0">
                <a:solidFill>
                  <a:schemeClr val="tx1"/>
                </a:solidFill>
              </a:rPr>
              <a:t>, G. &amp; </a:t>
            </a:r>
            <a:r>
              <a:rPr lang="en-US" sz="2000" dirty="0" err="1" smtClean="0">
                <a:solidFill>
                  <a:schemeClr val="tx1"/>
                </a:solidFill>
              </a:rPr>
              <a:t>Prelec</a:t>
            </a:r>
            <a:r>
              <a:rPr lang="en-US" sz="2000" dirty="0" smtClean="0">
                <a:solidFill>
                  <a:schemeClr val="tx1"/>
                </a:solidFill>
              </a:rPr>
              <a:t>, D. (2012). Measuring the prevalence of questionable research practices with incentives for truth telling. </a:t>
            </a:r>
            <a:r>
              <a:rPr lang="en-US" sz="2000" i="1" dirty="0" smtClean="0">
                <a:solidFill>
                  <a:schemeClr val="tx1"/>
                </a:solidFill>
              </a:rPr>
              <a:t>Psychological Science, 23</a:t>
            </a:r>
            <a:r>
              <a:rPr lang="en-US" sz="2000" dirty="0" smtClean="0">
                <a:solidFill>
                  <a:schemeClr val="tx1"/>
                </a:solidFill>
              </a:rPr>
              <a:t>, 524-532.</a:t>
            </a:r>
          </a:p>
          <a:p>
            <a:endParaRPr lang="en-US" sz="2000" dirty="0" smtClean="0">
              <a:solidFill>
                <a:schemeClr val="tx1"/>
              </a:solidFill>
            </a:endParaRPr>
          </a:p>
          <a:p>
            <a:r>
              <a:rPr lang="en-US" sz="2000" dirty="0" smtClean="0">
                <a:solidFill>
                  <a:schemeClr val="tx1"/>
                </a:solidFill>
              </a:rPr>
              <a:t>Kerr, N.L. (1998). </a:t>
            </a:r>
            <a:r>
              <a:rPr lang="en-US" sz="2000" dirty="0" err="1" smtClean="0">
                <a:solidFill>
                  <a:schemeClr val="tx1"/>
                </a:solidFill>
              </a:rPr>
              <a:t>HARKing</a:t>
            </a:r>
            <a:r>
              <a:rPr lang="en-US" sz="2000" dirty="0" smtClean="0">
                <a:solidFill>
                  <a:schemeClr val="tx1"/>
                </a:solidFill>
              </a:rPr>
              <a:t>: Hypothesizing after the results are known. </a:t>
            </a:r>
            <a:r>
              <a:rPr lang="en-US" sz="2000" i="1" dirty="0" smtClean="0">
                <a:solidFill>
                  <a:schemeClr val="tx1"/>
                </a:solidFill>
              </a:rPr>
              <a:t>Personality and Social Psychology Review, 2</a:t>
            </a:r>
            <a:r>
              <a:rPr lang="en-US" sz="2000" dirty="0" smtClean="0">
                <a:solidFill>
                  <a:schemeClr val="tx1"/>
                </a:solidFill>
              </a:rPr>
              <a:t>, 196-217.</a:t>
            </a:r>
          </a:p>
          <a:p>
            <a:endParaRPr lang="en-US" sz="2000" dirty="0">
              <a:solidFill>
                <a:schemeClr val="tx1"/>
              </a:solidFill>
            </a:endParaRPr>
          </a:p>
          <a:p>
            <a:r>
              <a:rPr lang="en-US" sz="2000" dirty="0" smtClean="0">
                <a:solidFill>
                  <a:schemeClr val="tx1"/>
                </a:solidFill>
              </a:rPr>
              <a:t>Maxwell, S.E. (2004). The persistence of underpowered studies in psychological research: Causes, consequences, and remedies. </a:t>
            </a:r>
            <a:r>
              <a:rPr lang="en-US" sz="2000" i="1" dirty="0" smtClean="0">
                <a:solidFill>
                  <a:schemeClr val="tx1"/>
                </a:solidFill>
              </a:rPr>
              <a:t>Psychological Methods, 9</a:t>
            </a:r>
            <a:r>
              <a:rPr lang="en-US" sz="2000" dirty="0" smtClean="0">
                <a:solidFill>
                  <a:schemeClr val="tx1"/>
                </a:solidFill>
              </a:rPr>
              <a:t>, 147-163.</a:t>
            </a:r>
          </a:p>
          <a:p>
            <a:endParaRPr lang="en-US" sz="2000" dirty="0">
              <a:solidFill>
                <a:schemeClr val="tx1"/>
              </a:solidFill>
            </a:endParaRPr>
          </a:p>
          <a:p>
            <a:r>
              <a:rPr lang="en-US" sz="2000" dirty="0" err="1" smtClean="0">
                <a:solidFill>
                  <a:schemeClr val="tx1"/>
                </a:solidFill>
              </a:rPr>
              <a:t>Nosek</a:t>
            </a:r>
            <a:r>
              <a:rPr lang="en-US" sz="2000" dirty="0" smtClean="0">
                <a:solidFill>
                  <a:schemeClr val="tx1"/>
                </a:solidFill>
              </a:rPr>
              <a:t>, B.A., Spies, J.R. &amp; </a:t>
            </a:r>
            <a:r>
              <a:rPr lang="en-US" sz="2000" dirty="0" err="1" smtClean="0">
                <a:solidFill>
                  <a:schemeClr val="tx1"/>
                </a:solidFill>
              </a:rPr>
              <a:t>Motyl</a:t>
            </a:r>
            <a:r>
              <a:rPr lang="en-US" sz="2000" dirty="0" smtClean="0">
                <a:solidFill>
                  <a:schemeClr val="tx1"/>
                </a:solidFill>
              </a:rPr>
              <a:t>, M. (2012). Scientific Utopia: II. Restructuring incentives and practices to promote truth over </a:t>
            </a:r>
            <a:r>
              <a:rPr lang="en-US" sz="2000" dirty="0" err="1" smtClean="0">
                <a:solidFill>
                  <a:schemeClr val="tx1"/>
                </a:solidFill>
              </a:rPr>
              <a:t>publishability</a:t>
            </a:r>
            <a:r>
              <a:rPr lang="en-US" sz="2000" dirty="0" smtClean="0">
                <a:solidFill>
                  <a:schemeClr val="tx1"/>
                </a:solidFill>
              </a:rPr>
              <a:t>. </a:t>
            </a:r>
            <a:r>
              <a:rPr lang="en-US" sz="2000" i="1" dirty="0" smtClean="0">
                <a:solidFill>
                  <a:schemeClr val="tx1"/>
                </a:solidFill>
              </a:rPr>
              <a:t>Perspectives on Psychological Science, 7</a:t>
            </a:r>
            <a:r>
              <a:rPr lang="en-US" sz="2000" dirty="0" smtClean="0">
                <a:solidFill>
                  <a:schemeClr val="tx1"/>
                </a:solidFill>
              </a:rPr>
              <a:t>, 615-631.</a:t>
            </a:r>
            <a:endParaRPr lang="en-US" sz="2000" dirty="0">
              <a:solidFill>
                <a:schemeClr val="tx1"/>
              </a:solidFill>
            </a:endParaRPr>
          </a:p>
        </p:txBody>
      </p:sp>
    </p:spTree>
    <p:extLst>
      <p:ext uri="{BB962C8B-B14F-4D97-AF65-F5344CB8AC3E}">
        <p14:creationId xmlns:p14="http://schemas.microsoft.com/office/powerpoint/2010/main" val="41901733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dirty="0" smtClean="0"/>
              <a:t>References</a:t>
            </a:r>
            <a:endParaRPr lang="en-US" dirty="0"/>
          </a:p>
        </p:txBody>
      </p:sp>
      <p:sp>
        <p:nvSpPr>
          <p:cNvPr id="3" name="Content Placeholder 2"/>
          <p:cNvSpPr>
            <a:spLocks noGrp="1"/>
          </p:cNvSpPr>
          <p:nvPr>
            <p:ph idx="1"/>
          </p:nvPr>
        </p:nvSpPr>
        <p:spPr>
          <a:xfrm>
            <a:off x="457200" y="1295400"/>
            <a:ext cx="8229600" cy="5029200"/>
          </a:xfrm>
        </p:spPr>
        <p:txBody>
          <a:bodyPr>
            <a:normAutofit lnSpcReduction="10000"/>
          </a:bodyPr>
          <a:lstStyle/>
          <a:p>
            <a:r>
              <a:rPr lang="en-US" sz="2000" dirty="0" smtClean="0">
                <a:solidFill>
                  <a:schemeClr val="tx1"/>
                </a:solidFill>
              </a:rPr>
              <a:t>Richard, F.D., Bond, C.F. &amp; Stokes-</a:t>
            </a:r>
            <a:r>
              <a:rPr lang="en-US" sz="2000" dirty="0" err="1" smtClean="0">
                <a:solidFill>
                  <a:schemeClr val="tx1"/>
                </a:solidFill>
              </a:rPr>
              <a:t>Zoota</a:t>
            </a:r>
            <a:r>
              <a:rPr lang="en-US" sz="2000" dirty="0" smtClean="0">
                <a:solidFill>
                  <a:schemeClr val="tx1"/>
                </a:solidFill>
              </a:rPr>
              <a:t>, J.J. (2003). One hundred years of social psychology quantitatively described. </a:t>
            </a:r>
            <a:r>
              <a:rPr lang="en-US" sz="2000" i="1" dirty="0" smtClean="0">
                <a:solidFill>
                  <a:schemeClr val="tx1"/>
                </a:solidFill>
              </a:rPr>
              <a:t>Review of General Psychology, 7</a:t>
            </a:r>
            <a:r>
              <a:rPr lang="en-US" sz="2000" dirty="0" smtClean="0">
                <a:solidFill>
                  <a:schemeClr val="tx1"/>
                </a:solidFill>
              </a:rPr>
              <a:t>, 331-363.</a:t>
            </a:r>
          </a:p>
          <a:p>
            <a:endParaRPr lang="en-US" sz="2000" dirty="0">
              <a:solidFill>
                <a:schemeClr val="tx1"/>
              </a:solidFill>
            </a:endParaRPr>
          </a:p>
          <a:p>
            <a:r>
              <a:rPr lang="en-US" sz="2000" dirty="0" smtClean="0">
                <a:solidFill>
                  <a:schemeClr val="tx1"/>
                </a:solidFill>
              </a:rPr>
              <a:t>Simmons, J.P., Nelson, L.D. &amp; </a:t>
            </a:r>
            <a:r>
              <a:rPr lang="en-US" sz="2000" dirty="0" err="1" smtClean="0">
                <a:solidFill>
                  <a:schemeClr val="tx1"/>
                </a:solidFill>
              </a:rPr>
              <a:t>Simonsohn</a:t>
            </a:r>
            <a:r>
              <a:rPr lang="en-US" sz="2000" dirty="0" smtClean="0">
                <a:solidFill>
                  <a:schemeClr val="tx1"/>
                </a:solidFill>
              </a:rPr>
              <a:t>, U. (2011). False-positive psychology: Undisclosed flexibility in data collection and analysis allows presenting anything as significant. </a:t>
            </a:r>
            <a:r>
              <a:rPr lang="en-US" sz="2000" i="1" dirty="0" smtClean="0">
                <a:solidFill>
                  <a:schemeClr val="tx1"/>
                </a:solidFill>
              </a:rPr>
              <a:t>Psychological Science, 22</a:t>
            </a:r>
            <a:r>
              <a:rPr lang="en-US" sz="2000" dirty="0" smtClean="0">
                <a:solidFill>
                  <a:schemeClr val="tx1"/>
                </a:solidFill>
              </a:rPr>
              <a:t>, 1359-1366.</a:t>
            </a:r>
          </a:p>
          <a:p>
            <a:endParaRPr lang="en-US" sz="2000" dirty="0">
              <a:solidFill>
                <a:schemeClr val="tx1"/>
              </a:solidFill>
            </a:endParaRPr>
          </a:p>
          <a:p>
            <a:r>
              <a:rPr lang="en-US" sz="2000" dirty="0" smtClean="0">
                <a:solidFill>
                  <a:schemeClr val="tx1"/>
                </a:solidFill>
              </a:rPr>
              <a:t>Simmons, J.P., Nelson, L.D., </a:t>
            </a:r>
            <a:r>
              <a:rPr lang="en-US" sz="2000" dirty="0" err="1" smtClean="0">
                <a:solidFill>
                  <a:schemeClr val="tx1"/>
                </a:solidFill>
              </a:rPr>
              <a:t>Simonsohn</a:t>
            </a:r>
            <a:r>
              <a:rPr lang="en-US" sz="2000" dirty="0" smtClean="0">
                <a:solidFill>
                  <a:schemeClr val="tx1"/>
                </a:solidFill>
              </a:rPr>
              <a:t>, U. (2012). A 21 word solution. </a:t>
            </a:r>
            <a:r>
              <a:rPr lang="en-US" sz="2000" dirty="0">
                <a:solidFill>
                  <a:schemeClr val="tx1"/>
                </a:solidFill>
              </a:rPr>
              <a:t>Available here: </a:t>
            </a:r>
            <a:r>
              <a:rPr lang="en-US" sz="2000" dirty="0">
                <a:solidFill>
                  <a:schemeClr val="tx1"/>
                </a:solidFill>
                <a:hlinkClick r:id="rId3"/>
              </a:rPr>
              <a:t>http://</a:t>
            </a:r>
            <a:r>
              <a:rPr lang="en-US" sz="2000" dirty="0" smtClean="0">
                <a:solidFill>
                  <a:schemeClr val="tx1"/>
                </a:solidFill>
                <a:hlinkClick r:id="rId3"/>
              </a:rPr>
              <a:t>papers.ssrn.com/sol3/papers.cfm?abstract_id=2160588</a:t>
            </a:r>
            <a:r>
              <a:rPr lang="en-US" sz="2000" dirty="0" smtClean="0">
                <a:solidFill>
                  <a:schemeClr val="tx1"/>
                </a:solidFill>
              </a:rPr>
              <a:t> </a:t>
            </a:r>
          </a:p>
          <a:p>
            <a:endParaRPr lang="en-US" sz="2000" dirty="0">
              <a:solidFill>
                <a:schemeClr val="tx1"/>
              </a:solidFill>
            </a:endParaRPr>
          </a:p>
          <a:p>
            <a:r>
              <a:rPr lang="en-US" sz="2000" dirty="0" err="1" smtClean="0">
                <a:solidFill>
                  <a:schemeClr val="tx1"/>
                </a:solidFill>
              </a:rPr>
              <a:t>Simonsohn</a:t>
            </a:r>
            <a:r>
              <a:rPr lang="en-US" sz="2000" dirty="0" smtClean="0">
                <a:solidFill>
                  <a:schemeClr val="tx1"/>
                </a:solidFill>
              </a:rPr>
              <a:t>, U. (2013). Just post it: The lesson from two cases of fabricates data detected by statistics alone. </a:t>
            </a:r>
            <a:r>
              <a:rPr lang="en-US" sz="2000" i="1" dirty="0" smtClean="0">
                <a:solidFill>
                  <a:schemeClr val="tx1"/>
                </a:solidFill>
              </a:rPr>
              <a:t>Psychological Science, 24</a:t>
            </a:r>
            <a:r>
              <a:rPr lang="en-US" sz="2000" dirty="0" smtClean="0">
                <a:solidFill>
                  <a:schemeClr val="tx1"/>
                </a:solidFill>
              </a:rPr>
              <a:t>, 1875-1888.</a:t>
            </a:r>
            <a:endParaRPr lang="en-US" sz="2000" dirty="0">
              <a:solidFill>
                <a:schemeClr val="tx1"/>
              </a:solidFill>
            </a:endParaRPr>
          </a:p>
        </p:txBody>
      </p:sp>
    </p:spTree>
    <p:extLst>
      <p:ext uri="{BB962C8B-B14F-4D97-AF65-F5344CB8AC3E}">
        <p14:creationId xmlns:p14="http://schemas.microsoft.com/office/powerpoint/2010/main" val="37541005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dirty="0" smtClean="0"/>
              <a:t>References</a:t>
            </a:r>
            <a:endParaRPr lang="en-US" dirty="0"/>
          </a:p>
        </p:txBody>
      </p:sp>
      <p:sp>
        <p:nvSpPr>
          <p:cNvPr id="3" name="Content Placeholder 2"/>
          <p:cNvSpPr>
            <a:spLocks noGrp="1"/>
          </p:cNvSpPr>
          <p:nvPr>
            <p:ph idx="1"/>
          </p:nvPr>
        </p:nvSpPr>
        <p:spPr>
          <a:xfrm>
            <a:off x="457200" y="1295400"/>
            <a:ext cx="8229600" cy="5257800"/>
          </a:xfrm>
        </p:spPr>
        <p:txBody>
          <a:bodyPr>
            <a:normAutofit lnSpcReduction="10000"/>
          </a:bodyPr>
          <a:lstStyle/>
          <a:p>
            <a:r>
              <a:rPr lang="en-US" sz="2000" dirty="0" err="1" smtClean="0">
                <a:solidFill>
                  <a:schemeClr val="tx1"/>
                </a:solidFill>
              </a:rPr>
              <a:t>Simonsohn</a:t>
            </a:r>
            <a:r>
              <a:rPr lang="en-US" sz="2000" dirty="0" smtClean="0">
                <a:solidFill>
                  <a:schemeClr val="tx1"/>
                </a:solidFill>
              </a:rPr>
              <a:t>, U. , Nelson, L. &amp; Simmons, J. (in press). </a:t>
            </a:r>
            <a:r>
              <a:rPr lang="en-US" sz="2000" i="1" dirty="0" smtClean="0">
                <a:solidFill>
                  <a:schemeClr val="tx1"/>
                </a:solidFill>
              </a:rPr>
              <a:t>P</a:t>
            </a:r>
            <a:r>
              <a:rPr lang="en-US" sz="2000" dirty="0" smtClean="0">
                <a:solidFill>
                  <a:schemeClr val="tx1"/>
                </a:solidFill>
              </a:rPr>
              <a:t>-curve: A key to the file drawer. </a:t>
            </a:r>
            <a:r>
              <a:rPr lang="en-US" sz="2000" i="1" dirty="0" smtClean="0">
                <a:solidFill>
                  <a:schemeClr val="tx1"/>
                </a:solidFill>
              </a:rPr>
              <a:t>Journal of Experimental Psychology: General</a:t>
            </a:r>
            <a:r>
              <a:rPr lang="en-US" sz="2000" dirty="0" smtClean="0">
                <a:solidFill>
                  <a:schemeClr val="tx1"/>
                </a:solidFill>
              </a:rPr>
              <a:t>.</a:t>
            </a:r>
            <a:endParaRPr lang="en-US" sz="1200" dirty="0">
              <a:solidFill>
                <a:schemeClr val="tx1"/>
              </a:solidFill>
            </a:endParaRPr>
          </a:p>
          <a:p>
            <a:r>
              <a:rPr lang="en-US" sz="2000" dirty="0" smtClean="0">
                <a:solidFill>
                  <a:schemeClr val="tx1"/>
                </a:solidFill>
              </a:rPr>
              <a:t>This paper, along with other </a:t>
            </a:r>
            <a:r>
              <a:rPr lang="en-US" sz="2000" i="1" dirty="0" smtClean="0">
                <a:solidFill>
                  <a:schemeClr val="tx1"/>
                </a:solidFill>
              </a:rPr>
              <a:t>p</a:t>
            </a:r>
            <a:r>
              <a:rPr lang="en-US" sz="2000" dirty="0" smtClean="0">
                <a:solidFill>
                  <a:schemeClr val="tx1"/>
                </a:solidFill>
              </a:rPr>
              <a:t>-curve resources,  is available </a:t>
            </a:r>
            <a:r>
              <a:rPr lang="en-US" sz="2000" dirty="0">
                <a:solidFill>
                  <a:schemeClr val="tx1"/>
                </a:solidFill>
              </a:rPr>
              <a:t>here: </a:t>
            </a:r>
            <a:r>
              <a:rPr lang="en-US" sz="2000" dirty="0">
                <a:solidFill>
                  <a:schemeClr val="tx1"/>
                </a:solidFill>
                <a:hlinkClick r:id="rId3"/>
              </a:rPr>
              <a:t>http://www.p-curve.com</a:t>
            </a:r>
            <a:r>
              <a:rPr lang="en-US" sz="2000" dirty="0" smtClean="0">
                <a:solidFill>
                  <a:schemeClr val="tx1"/>
                </a:solidFill>
                <a:hlinkClick r:id="rId3"/>
              </a:rPr>
              <a:t>/</a:t>
            </a:r>
            <a:r>
              <a:rPr lang="en-US" sz="2000" dirty="0" smtClean="0">
                <a:solidFill>
                  <a:schemeClr val="tx1"/>
                </a:solidFill>
              </a:rPr>
              <a:t> </a:t>
            </a:r>
          </a:p>
          <a:p>
            <a:endParaRPr lang="en-US" sz="2000" dirty="0" smtClean="0">
              <a:solidFill>
                <a:schemeClr val="tx1"/>
              </a:solidFill>
            </a:endParaRPr>
          </a:p>
          <a:p>
            <a:r>
              <a:rPr lang="en-US" sz="2000" dirty="0" smtClean="0">
                <a:solidFill>
                  <a:schemeClr val="tx1"/>
                </a:solidFill>
              </a:rPr>
              <a:t>See here for the reports into the </a:t>
            </a:r>
            <a:r>
              <a:rPr lang="en-US" sz="2000" dirty="0" err="1" smtClean="0">
                <a:solidFill>
                  <a:schemeClr val="tx1"/>
                </a:solidFill>
              </a:rPr>
              <a:t>Stapel</a:t>
            </a:r>
            <a:r>
              <a:rPr lang="en-US" sz="2000" dirty="0">
                <a:solidFill>
                  <a:schemeClr val="tx1"/>
                </a:solidFill>
              </a:rPr>
              <a:t> fraud: </a:t>
            </a:r>
            <a:r>
              <a:rPr lang="en-US" sz="2000" dirty="0">
                <a:solidFill>
                  <a:schemeClr val="tx1"/>
                </a:solidFill>
                <a:hlinkClick r:id="rId4"/>
              </a:rPr>
              <a:t>https://www.commissielevelt.nl</a:t>
            </a:r>
            <a:r>
              <a:rPr lang="en-US" sz="2000" dirty="0" smtClean="0">
                <a:solidFill>
                  <a:schemeClr val="tx1"/>
                </a:solidFill>
                <a:hlinkClick r:id="rId4"/>
              </a:rPr>
              <a:t>/</a:t>
            </a:r>
            <a:r>
              <a:rPr lang="en-US" sz="2000" dirty="0" smtClean="0">
                <a:solidFill>
                  <a:schemeClr val="tx1"/>
                </a:solidFill>
              </a:rPr>
              <a:t> </a:t>
            </a:r>
            <a:endParaRPr lang="en-US" sz="2000" dirty="0">
              <a:solidFill>
                <a:schemeClr val="tx1"/>
              </a:solidFill>
            </a:endParaRPr>
          </a:p>
          <a:p>
            <a:endParaRPr lang="en-US" sz="2000" dirty="0">
              <a:solidFill>
                <a:schemeClr val="tx1"/>
              </a:solidFill>
            </a:endParaRPr>
          </a:p>
          <a:p>
            <a:r>
              <a:rPr lang="en-US" sz="2000" dirty="0" err="1" smtClean="0">
                <a:solidFill>
                  <a:schemeClr val="tx1"/>
                </a:solidFill>
              </a:rPr>
              <a:t>Wicherts</a:t>
            </a:r>
            <a:r>
              <a:rPr lang="en-US" sz="2000" dirty="0" smtClean="0">
                <a:solidFill>
                  <a:schemeClr val="tx1"/>
                </a:solidFill>
              </a:rPr>
              <a:t>, J.M., </a:t>
            </a:r>
            <a:r>
              <a:rPr lang="en-US" sz="2000" dirty="0" err="1" smtClean="0">
                <a:solidFill>
                  <a:schemeClr val="tx1"/>
                </a:solidFill>
              </a:rPr>
              <a:t>Borsboom</a:t>
            </a:r>
            <a:r>
              <a:rPr lang="en-US" sz="2000" dirty="0" smtClean="0">
                <a:solidFill>
                  <a:schemeClr val="tx1"/>
                </a:solidFill>
              </a:rPr>
              <a:t>, D., Kats, J. &amp; </a:t>
            </a:r>
            <a:r>
              <a:rPr lang="en-US" sz="2000" dirty="0" err="1" smtClean="0">
                <a:solidFill>
                  <a:schemeClr val="tx1"/>
                </a:solidFill>
              </a:rPr>
              <a:t>Molenaar</a:t>
            </a:r>
            <a:r>
              <a:rPr lang="en-US" sz="2000" dirty="0" smtClean="0">
                <a:solidFill>
                  <a:schemeClr val="tx1"/>
                </a:solidFill>
              </a:rPr>
              <a:t>, D. (2006). The poor availability of psychological research data for reanalysis. </a:t>
            </a:r>
            <a:r>
              <a:rPr lang="en-US" sz="2000" i="1" dirty="0" smtClean="0">
                <a:solidFill>
                  <a:schemeClr val="tx1"/>
                </a:solidFill>
              </a:rPr>
              <a:t>American Psychologist, 61</a:t>
            </a:r>
            <a:r>
              <a:rPr lang="en-US" sz="2000" dirty="0" smtClean="0">
                <a:solidFill>
                  <a:schemeClr val="tx1"/>
                </a:solidFill>
              </a:rPr>
              <a:t>, 726-728.</a:t>
            </a:r>
          </a:p>
          <a:p>
            <a:endParaRPr lang="en-US" sz="2000" dirty="0">
              <a:solidFill>
                <a:schemeClr val="tx1"/>
              </a:solidFill>
            </a:endParaRPr>
          </a:p>
          <a:p>
            <a:r>
              <a:rPr lang="en-US" sz="2000" dirty="0" err="1" smtClean="0">
                <a:solidFill>
                  <a:schemeClr val="tx1"/>
                </a:solidFill>
              </a:rPr>
              <a:t>Wicherts</a:t>
            </a:r>
            <a:r>
              <a:rPr lang="en-US" sz="2000" dirty="0" smtClean="0">
                <a:solidFill>
                  <a:schemeClr val="tx1"/>
                </a:solidFill>
              </a:rPr>
              <a:t>, J.M., Bakker, M. &amp; </a:t>
            </a:r>
            <a:r>
              <a:rPr lang="en-US" sz="2000" dirty="0" err="1" smtClean="0">
                <a:solidFill>
                  <a:schemeClr val="tx1"/>
                </a:solidFill>
              </a:rPr>
              <a:t>Molenaar</a:t>
            </a:r>
            <a:r>
              <a:rPr lang="en-US" sz="2000" dirty="0" smtClean="0">
                <a:solidFill>
                  <a:schemeClr val="tx1"/>
                </a:solidFill>
              </a:rPr>
              <a:t>, D. (2011). Willingness to share research data is related to the strength of the evidence and the quality of reporting of statistical results. </a:t>
            </a:r>
            <a:r>
              <a:rPr lang="en-US" sz="2000" i="1" dirty="0" err="1" smtClean="0">
                <a:solidFill>
                  <a:schemeClr val="tx1"/>
                </a:solidFill>
              </a:rPr>
              <a:t>PLoS</a:t>
            </a:r>
            <a:r>
              <a:rPr lang="en-US" sz="2000" i="1" dirty="0" smtClean="0">
                <a:solidFill>
                  <a:schemeClr val="tx1"/>
                </a:solidFill>
              </a:rPr>
              <a:t> One, 6</a:t>
            </a:r>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19958461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dirty="0" smtClean="0"/>
              <a:t>Related publications</a:t>
            </a:r>
            <a:endParaRPr lang="en-US" dirty="0"/>
          </a:p>
        </p:txBody>
      </p:sp>
      <p:sp>
        <p:nvSpPr>
          <p:cNvPr id="3" name="Content Placeholder 2"/>
          <p:cNvSpPr>
            <a:spLocks noGrp="1"/>
          </p:cNvSpPr>
          <p:nvPr>
            <p:ph idx="1"/>
          </p:nvPr>
        </p:nvSpPr>
        <p:spPr>
          <a:xfrm>
            <a:off x="457200" y="1219200"/>
            <a:ext cx="8229600" cy="5334000"/>
          </a:xfrm>
        </p:spPr>
        <p:txBody>
          <a:bodyPr>
            <a:normAutofit lnSpcReduction="10000"/>
          </a:bodyPr>
          <a:lstStyle/>
          <a:p>
            <a:r>
              <a:rPr lang="en-US" sz="2000" dirty="0" smtClean="0">
                <a:solidFill>
                  <a:schemeClr val="tx1"/>
                </a:solidFill>
              </a:rPr>
              <a:t>More interesting reading that I didn’t reference, but that take a critical approach to research and publication practices:</a:t>
            </a:r>
          </a:p>
          <a:p>
            <a:endParaRPr lang="en-US" sz="2000" dirty="0">
              <a:solidFill>
                <a:schemeClr val="tx1"/>
              </a:solidFill>
            </a:endParaRPr>
          </a:p>
          <a:p>
            <a:r>
              <a:rPr lang="en-US" sz="2000" dirty="0" smtClean="0">
                <a:solidFill>
                  <a:schemeClr val="tx1"/>
                </a:solidFill>
              </a:rPr>
              <a:t>Fiedler, K. (2011). Voodoo correlations are everywhere – not only in neuroscience. </a:t>
            </a:r>
            <a:r>
              <a:rPr lang="en-US" sz="2000" i="1" dirty="0" smtClean="0">
                <a:solidFill>
                  <a:schemeClr val="tx1"/>
                </a:solidFill>
              </a:rPr>
              <a:t>Perspectives on Psychological Science, 6</a:t>
            </a:r>
            <a:r>
              <a:rPr lang="en-US" sz="2000" dirty="0" smtClean="0">
                <a:solidFill>
                  <a:schemeClr val="tx1"/>
                </a:solidFill>
              </a:rPr>
              <a:t>, 163-171.</a:t>
            </a:r>
          </a:p>
          <a:p>
            <a:endParaRPr lang="en-US" sz="2000" dirty="0" smtClean="0">
              <a:solidFill>
                <a:schemeClr val="tx1"/>
              </a:solidFill>
            </a:endParaRPr>
          </a:p>
          <a:p>
            <a:r>
              <a:rPr lang="en-US" sz="2000" dirty="0" err="1" smtClean="0">
                <a:solidFill>
                  <a:schemeClr val="tx1"/>
                </a:solidFill>
              </a:rPr>
              <a:t>Giner-Sorolla</a:t>
            </a:r>
            <a:r>
              <a:rPr lang="en-US" sz="2000" dirty="0" smtClean="0">
                <a:solidFill>
                  <a:schemeClr val="tx1"/>
                </a:solidFill>
              </a:rPr>
              <a:t>, R. (2012). Science or art? How aesthetic standards grease the way through the publication bottleneck but undermine science. </a:t>
            </a:r>
            <a:r>
              <a:rPr lang="en-US" sz="2000" i="1" dirty="0">
                <a:solidFill>
                  <a:schemeClr val="tx1"/>
                </a:solidFill>
              </a:rPr>
              <a:t>Perspectives on Psychological </a:t>
            </a:r>
            <a:r>
              <a:rPr lang="en-US" sz="2000" i="1" dirty="0" smtClean="0">
                <a:solidFill>
                  <a:schemeClr val="tx1"/>
                </a:solidFill>
              </a:rPr>
              <a:t>Science, 7, 562-571.</a:t>
            </a:r>
            <a:endParaRPr lang="en-US" sz="2000" dirty="0" smtClean="0">
              <a:solidFill>
                <a:schemeClr val="tx1"/>
              </a:solidFill>
            </a:endParaRPr>
          </a:p>
          <a:p>
            <a:endParaRPr lang="en-US" sz="2000" dirty="0" smtClean="0">
              <a:solidFill>
                <a:schemeClr val="tx1"/>
              </a:solidFill>
            </a:endParaRPr>
          </a:p>
          <a:p>
            <a:r>
              <a:rPr lang="en-US" sz="2000" dirty="0" smtClean="0">
                <a:solidFill>
                  <a:schemeClr val="tx1"/>
                </a:solidFill>
              </a:rPr>
              <a:t>McGuire, W.J. (2013). An additional future for psychological science. </a:t>
            </a:r>
            <a:r>
              <a:rPr lang="en-US" sz="2000" i="1" dirty="0" smtClean="0">
                <a:solidFill>
                  <a:schemeClr val="tx1"/>
                </a:solidFill>
              </a:rPr>
              <a:t>Perspectives on Psychological Science, 8</a:t>
            </a:r>
            <a:r>
              <a:rPr lang="en-US" sz="2000" dirty="0" smtClean="0">
                <a:solidFill>
                  <a:schemeClr val="tx1"/>
                </a:solidFill>
              </a:rPr>
              <a:t>, 414-423.</a:t>
            </a:r>
            <a:endParaRPr lang="en-US" sz="2000" dirty="0">
              <a:solidFill>
                <a:schemeClr val="tx1"/>
              </a:solidFill>
            </a:endParaRPr>
          </a:p>
          <a:p>
            <a:endParaRPr lang="en-US" sz="2000" dirty="0">
              <a:solidFill>
                <a:schemeClr val="tx1"/>
              </a:solidFill>
            </a:endParaRPr>
          </a:p>
          <a:p>
            <a:r>
              <a:rPr lang="en-US" sz="2000" dirty="0" err="1" smtClean="0">
                <a:solidFill>
                  <a:schemeClr val="tx1"/>
                </a:solidFill>
              </a:rPr>
              <a:t>Nosek</a:t>
            </a:r>
            <a:r>
              <a:rPr lang="en-US" sz="2000" dirty="0" smtClean="0">
                <a:solidFill>
                  <a:schemeClr val="tx1"/>
                </a:solidFill>
              </a:rPr>
              <a:t>, B.A. &amp; Bar-Anan, Y. (2012). Scientific Utopia: I. Opening Scientific Communication. </a:t>
            </a:r>
            <a:r>
              <a:rPr lang="en-US" sz="2000" i="1" dirty="0" smtClean="0">
                <a:solidFill>
                  <a:schemeClr val="tx1"/>
                </a:solidFill>
              </a:rPr>
              <a:t>Psychological Inquiry, 23</a:t>
            </a:r>
            <a:r>
              <a:rPr lang="en-US" sz="2000" dirty="0" smtClean="0">
                <a:solidFill>
                  <a:schemeClr val="tx1"/>
                </a:solidFill>
              </a:rPr>
              <a:t>, 217-243.</a:t>
            </a:r>
          </a:p>
          <a:p>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2558748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r>
              <a:rPr lang="en-US" dirty="0" smtClean="0"/>
              <a:t>Cases of fraud</a:t>
            </a:r>
            <a:endParaRPr lang="en-US" dirty="0"/>
          </a:p>
        </p:txBody>
      </p:sp>
      <p:sp>
        <p:nvSpPr>
          <p:cNvPr id="3" name="Content Placeholder 2"/>
          <p:cNvSpPr>
            <a:spLocks noGrp="1"/>
          </p:cNvSpPr>
          <p:nvPr>
            <p:ph idx="1"/>
          </p:nvPr>
        </p:nvSpPr>
        <p:spPr>
          <a:xfrm>
            <a:off x="457201" y="1371600"/>
            <a:ext cx="5181599" cy="5181600"/>
          </a:xfrm>
        </p:spPr>
        <p:txBody>
          <a:bodyPr>
            <a:normAutofit/>
          </a:bodyPr>
          <a:lstStyle/>
          <a:p>
            <a:r>
              <a:rPr lang="en-US" dirty="0" smtClean="0">
                <a:solidFill>
                  <a:schemeClr val="tx1"/>
                </a:solidFill>
              </a:rPr>
              <a:t>Less widely-known cases.</a:t>
            </a:r>
          </a:p>
          <a:p>
            <a:r>
              <a:rPr lang="en-US" dirty="0" smtClean="0">
                <a:solidFill>
                  <a:schemeClr val="tx1"/>
                </a:solidFill>
              </a:rPr>
              <a:t>Dirk </a:t>
            </a:r>
            <a:r>
              <a:rPr lang="en-US" dirty="0" err="1" smtClean="0">
                <a:solidFill>
                  <a:schemeClr val="tx1"/>
                </a:solidFill>
              </a:rPr>
              <a:t>Smeesters</a:t>
            </a:r>
            <a:r>
              <a:rPr lang="en-US" dirty="0" smtClean="0">
                <a:solidFill>
                  <a:schemeClr val="tx1"/>
                </a:solidFill>
              </a:rPr>
              <a:t> and Lawrence </a:t>
            </a:r>
            <a:r>
              <a:rPr lang="en-US" dirty="0" err="1" smtClean="0">
                <a:solidFill>
                  <a:schemeClr val="tx1"/>
                </a:solidFill>
              </a:rPr>
              <a:t>Sanna</a:t>
            </a:r>
            <a:endParaRPr lang="en-US" dirty="0" smtClean="0">
              <a:solidFill>
                <a:schemeClr val="tx1"/>
              </a:solidFill>
            </a:endParaRPr>
          </a:p>
          <a:p>
            <a:r>
              <a:rPr lang="en-US" dirty="0" smtClean="0">
                <a:solidFill>
                  <a:schemeClr val="tx1"/>
                </a:solidFill>
              </a:rPr>
              <a:t>27 and 30 papers.</a:t>
            </a:r>
          </a:p>
          <a:p>
            <a:r>
              <a:rPr lang="en-US" dirty="0" smtClean="0">
                <a:solidFill>
                  <a:schemeClr val="tx1"/>
                </a:solidFill>
              </a:rPr>
              <a:t>4 and 8 retracted to date.</a:t>
            </a:r>
          </a:p>
          <a:p>
            <a:r>
              <a:rPr lang="en-US" dirty="0" smtClean="0">
                <a:solidFill>
                  <a:schemeClr val="tx1"/>
                </a:solidFill>
              </a:rPr>
              <a:t>Altered or simply made up data.</a:t>
            </a:r>
          </a:p>
          <a:p>
            <a:r>
              <a:rPr lang="en-US" dirty="0" smtClean="0">
                <a:solidFill>
                  <a:schemeClr val="tx1"/>
                </a:solidFill>
              </a:rPr>
              <a:t>Brought down from without by Uri </a:t>
            </a:r>
            <a:r>
              <a:rPr lang="en-US" dirty="0" err="1" smtClean="0">
                <a:solidFill>
                  <a:schemeClr val="tx1"/>
                </a:solidFill>
              </a:rPr>
              <a:t>Simonsohn</a:t>
            </a:r>
            <a:r>
              <a:rPr lang="en-US" dirty="0" smtClean="0">
                <a:solidFill>
                  <a:schemeClr val="tx1"/>
                </a:solidFill>
              </a:rPr>
              <a:t>.</a:t>
            </a:r>
          </a:p>
          <a:p>
            <a:r>
              <a:rPr lang="en-US" dirty="0" smtClean="0">
                <a:solidFill>
                  <a:schemeClr val="tx1"/>
                </a:solidFill>
              </a:rPr>
              <a:t>Suspicious patterns in published data, confirmed by examination of raw data.</a:t>
            </a:r>
            <a:endParaRPr lang="en-US" dirty="0">
              <a:solidFill>
                <a:schemeClr val="tx1"/>
              </a:solidFill>
            </a:endParaRPr>
          </a:p>
        </p:txBody>
      </p:sp>
      <p:pic>
        <p:nvPicPr>
          <p:cNvPr id="5" name="Picture 4" descr="http://www.annarbor.com/assets_c/2012/07/10121-thumb-200x266-116994.jpg"/>
          <p:cNvPicPr>
            <a:picLocks noChangeAspect="1" noChangeArrowheads="1"/>
          </p:cNvPicPr>
          <p:nvPr/>
        </p:nvPicPr>
        <p:blipFill>
          <a:blip r:embed="rId3" cstate="print"/>
          <a:srcRect/>
          <a:stretch>
            <a:fillRect/>
          </a:stretch>
        </p:blipFill>
        <p:spPr bwMode="auto">
          <a:xfrm>
            <a:off x="7162800" y="3835400"/>
            <a:ext cx="1752600" cy="2336800"/>
          </a:xfrm>
          <a:prstGeom prst="rect">
            <a:avLst/>
          </a:prstGeom>
          <a:noFill/>
        </p:spPr>
      </p:pic>
      <p:pic>
        <p:nvPicPr>
          <p:cNvPr id="6" name="Picture 2" descr="http://www.lessentiel.lu/dyim/b615e0/B.M220,0/images/content/1/9/7/19719593/5/1.jpg"/>
          <p:cNvPicPr>
            <a:picLocks noChangeAspect="1" noChangeArrowheads="1"/>
          </p:cNvPicPr>
          <p:nvPr/>
        </p:nvPicPr>
        <p:blipFill>
          <a:blip r:embed="rId4" cstate="print"/>
          <a:srcRect/>
          <a:stretch>
            <a:fillRect/>
          </a:stretch>
        </p:blipFill>
        <p:spPr bwMode="auto">
          <a:xfrm>
            <a:off x="7162800" y="1447800"/>
            <a:ext cx="1752600" cy="2230582"/>
          </a:xfrm>
          <a:prstGeom prst="rect">
            <a:avLst/>
          </a:prstGeom>
          <a:noFill/>
        </p:spPr>
      </p:pic>
      <p:pic>
        <p:nvPicPr>
          <p:cNvPr id="7" name="Picture 2" descr="http://www.nature.com/polopoly_fs/7.5193.1341308872!/image/Uri-SHB.jpg_gen/derivatives/landscape_200/Uri-SHB.jpg"/>
          <p:cNvPicPr>
            <a:picLocks noChangeAspect="1" noChangeArrowheads="1"/>
          </p:cNvPicPr>
          <p:nvPr/>
        </p:nvPicPr>
        <p:blipFill>
          <a:blip r:embed="rId5" cstate="print"/>
          <a:srcRect/>
          <a:stretch>
            <a:fillRect/>
          </a:stretch>
        </p:blipFill>
        <p:spPr bwMode="auto">
          <a:xfrm>
            <a:off x="5638800" y="2422692"/>
            <a:ext cx="1905000" cy="2533651"/>
          </a:xfrm>
          <a:prstGeom prst="rect">
            <a:avLst/>
          </a:prstGeom>
          <a:noFill/>
        </p:spPr>
      </p:pic>
    </p:spTree>
    <p:extLst>
      <p:ext uri="{BB962C8B-B14F-4D97-AF65-F5344CB8AC3E}">
        <p14:creationId xmlns:p14="http://schemas.microsoft.com/office/powerpoint/2010/main" val="3901767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917448"/>
            <a:ext cx="8534400" cy="758952"/>
          </a:xfrm>
        </p:spPr>
        <p:txBody>
          <a:bodyPr>
            <a:normAutofit fontScale="90000"/>
          </a:bodyPr>
          <a:lstStyle/>
          <a:p>
            <a:r>
              <a:rPr lang="en-US" dirty="0" smtClean="0"/>
              <a:t>Detecting fraud by examining published and raw data</a:t>
            </a:r>
            <a:endParaRPr lang="en-US" dirty="0"/>
          </a:p>
        </p:txBody>
      </p:sp>
      <p:sp>
        <p:nvSpPr>
          <p:cNvPr id="3" name="Content Placeholder 2"/>
          <p:cNvSpPr>
            <a:spLocks noGrp="1"/>
          </p:cNvSpPr>
          <p:nvPr>
            <p:ph idx="1"/>
          </p:nvPr>
        </p:nvSpPr>
        <p:spPr>
          <a:xfrm>
            <a:off x="2438400" y="1603248"/>
            <a:ext cx="6367272" cy="5102352"/>
          </a:xfrm>
        </p:spPr>
        <p:txBody>
          <a:bodyPr>
            <a:normAutofit/>
          </a:bodyPr>
          <a:lstStyle/>
          <a:p>
            <a:r>
              <a:rPr lang="en-US" dirty="0" err="1" smtClean="0">
                <a:solidFill>
                  <a:schemeClr val="tx1"/>
                </a:solidFill>
              </a:rPr>
              <a:t>Simonsohn</a:t>
            </a:r>
            <a:r>
              <a:rPr lang="en-US" dirty="0" smtClean="0">
                <a:solidFill>
                  <a:schemeClr val="tx1"/>
                </a:solidFill>
              </a:rPr>
              <a:t> (2013)</a:t>
            </a:r>
          </a:p>
          <a:p>
            <a:pPr lvl="1"/>
            <a:r>
              <a:rPr lang="en-US" sz="2400" dirty="0" smtClean="0">
                <a:solidFill>
                  <a:schemeClr val="tx1"/>
                </a:solidFill>
              </a:rPr>
              <a:t>To undetectably fabricate data is difficult. It requires:</a:t>
            </a:r>
          </a:p>
          <a:p>
            <a:pPr marL="971550" lvl="1" indent="-514350">
              <a:buAutoNum type="arabicParenBoth"/>
            </a:pPr>
            <a:r>
              <a:rPr lang="en-US" sz="2400" dirty="0" smtClean="0">
                <a:solidFill>
                  <a:schemeClr val="tx1"/>
                </a:solidFill>
              </a:rPr>
              <a:t>A good understanding of the phenomenon being studied (What do the distributions of data tend to look like? Which variables correlate and by how much?)</a:t>
            </a:r>
          </a:p>
          <a:p>
            <a:pPr marL="971550" lvl="1" indent="-514350">
              <a:buFont typeface="Arial" pitchFamily="34" charset="0"/>
              <a:buAutoNum type="arabicParenBoth"/>
            </a:pPr>
            <a:r>
              <a:rPr lang="en-US" sz="2400" dirty="0" smtClean="0">
                <a:solidFill>
                  <a:schemeClr val="tx1"/>
                </a:solidFill>
              </a:rPr>
              <a:t>A good understanding of how sampling error should affect the data (How much variation should we expect to see in the data?)</a:t>
            </a:r>
          </a:p>
        </p:txBody>
      </p:sp>
      <p:pic>
        <p:nvPicPr>
          <p:cNvPr id="14338" name="Picture 2" descr="http://www.nature.com/polopoly_fs/7.5193.1341308872!/image/Uri-SHB.jpg_gen/derivatives/landscape_200/Uri-SHB.jpg"/>
          <p:cNvPicPr>
            <a:picLocks noChangeAspect="1" noChangeArrowheads="1"/>
          </p:cNvPicPr>
          <p:nvPr/>
        </p:nvPicPr>
        <p:blipFill>
          <a:blip r:embed="rId3" cstate="print"/>
          <a:srcRect/>
          <a:stretch>
            <a:fillRect/>
          </a:stretch>
        </p:blipFill>
        <p:spPr bwMode="auto">
          <a:xfrm>
            <a:off x="381000" y="1733549"/>
            <a:ext cx="1905000" cy="2533651"/>
          </a:xfrm>
          <a:prstGeom prst="rect">
            <a:avLst/>
          </a:prstGeom>
          <a:noFill/>
        </p:spPr>
      </p:pic>
      <p:pic>
        <p:nvPicPr>
          <p:cNvPr id="1026" name="Picture 2" descr="http://www.s9.com/images/portraits/30727_Tversky-Amo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343400"/>
            <a:ext cx="1474587"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c/c8/Daniel_KAHNEMAN.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832" y="4343400"/>
            <a:ext cx="1508568"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594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917448"/>
            <a:ext cx="8534400" cy="758952"/>
          </a:xfrm>
        </p:spPr>
        <p:txBody>
          <a:bodyPr>
            <a:normAutofit fontScale="90000"/>
          </a:bodyPr>
          <a:lstStyle/>
          <a:p>
            <a:r>
              <a:rPr lang="en-US" dirty="0" smtClean="0"/>
              <a:t>Detecting fraud by examining published and raw data</a:t>
            </a:r>
            <a:endParaRPr lang="en-US" dirty="0"/>
          </a:p>
        </p:txBody>
      </p:sp>
      <p:pic>
        <p:nvPicPr>
          <p:cNvPr id="14338" name="Picture 2" descr="http://www.nature.com/polopoly_fs/7.5193.1341308872!/image/Uri-SHB.jpg_gen/derivatives/landscape_200/Uri-SHB.jpg"/>
          <p:cNvPicPr>
            <a:picLocks noChangeAspect="1" noChangeArrowheads="1"/>
          </p:cNvPicPr>
          <p:nvPr/>
        </p:nvPicPr>
        <p:blipFill>
          <a:blip r:embed="rId3" cstate="print"/>
          <a:srcRect/>
          <a:stretch>
            <a:fillRect/>
          </a:stretch>
        </p:blipFill>
        <p:spPr bwMode="auto">
          <a:xfrm>
            <a:off x="381000" y="1733549"/>
            <a:ext cx="1905000" cy="2533651"/>
          </a:xfrm>
          <a:prstGeom prst="rect">
            <a:avLst/>
          </a:prstGeom>
          <a:noFill/>
        </p:spPr>
      </p:pic>
      <p:pic>
        <p:nvPicPr>
          <p:cNvPr id="1026" name="Picture 2" descr="http://www.s9.com/images/portraits/30727_Tversky-Amo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343400"/>
            <a:ext cx="1474587"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c/c8/Daniel_KAHNEMAN.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832" y="4343400"/>
            <a:ext cx="1508568" cy="180022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922387" y="2133600"/>
            <a:ext cx="6367272" cy="5102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solidFill>
                  <a:schemeClr val="tx1"/>
                </a:solidFill>
              </a:rPr>
              <a:t>Just as human’s attempts to create randomness don’t really look like true randomness…</a:t>
            </a:r>
          </a:p>
          <a:p>
            <a:pPr marL="0" indent="0">
              <a:buNone/>
            </a:pPr>
            <a:r>
              <a:rPr lang="en-US" sz="4000" dirty="0" smtClean="0">
                <a:solidFill>
                  <a:schemeClr val="tx1"/>
                </a:solidFill>
              </a:rPr>
              <a:t>      H T H T H </a:t>
            </a:r>
            <a:r>
              <a:rPr lang="en-US" sz="4000" dirty="0" err="1" smtClean="0">
                <a:solidFill>
                  <a:schemeClr val="tx1"/>
                </a:solidFill>
              </a:rPr>
              <a:t>H</a:t>
            </a:r>
            <a:r>
              <a:rPr lang="en-US" sz="4000" dirty="0" smtClean="0">
                <a:solidFill>
                  <a:schemeClr val="tx1"/>
                </a:solidFill>
              </a:rPr>
              <a:t> T </a:t>
            </a:r>
            <a:r>
              <a:rPr lang="en-US" sz="4000" dirty="0" err="1" smtClean="0">
                <a:solidFill>
                  <a:schemeClr val="tx1"/>
                </a:solidFill>
              </a:rPr>
              <a:t>T</a:t>
            </a:r>
            <a:r>
              <a:rPr lang="en-US" sz="4000" dirty="0" smtClean="0">
                <a:solidFill>
                  <a:schemeClr val="tx1"/>
                </a:solidFill>
              </a:rPr>
              <a:t> H T</a:t>
            </a:r>
          </a:p>
          <a:p>
            <a:pPr marL="0" indent="0">
              <a:buNone/>
            </a:pPr>
            <a:r>
              <a:rPr lang="en-US" sz="4000" dirty="0" smtClean="0">
                <a:solidFill>
                  <a:schemeClr val="tx1"/>
                </a:solidFill>
              </a:rPr>
              <a:t>      H </a:t>
            </a:r>
            <a:r>
              <a:rPr lang="en-US" sz="4000" dirty="0" err="1" smtClean="0">
                <a:solidFill>
                  <a:schemeClr val="tx1"/>
                </a:solidFill>
              </a:rPr>
              <a:t>H</a:t>
            </a:r>
            <a:r>
              <a:rPr lang="en-US" sz="4000" dirty="0" smtClean="0">
                <a:solidFill>
                  <a:schemeClr val="tx1"/>
                </a:solidFill>
              </a:rPr>
              <a:t> </a:t>
            </a:r>
            <a:r>
              <a:rPr lang="en-US" sz="4000" dirty="0" err="1" smtClean="0">
                <a:solidFill>
                  <a:schemeClr val="tx1"/>
                </a:solidFill>
              </a:rPr>
              <a:t>H</a:t>
            </a:r>
            <a:r>
              <a:rPr lang="en-US" sz="4000" dirty="0" smtClean="0">
                <a:solidFill>
                  <a:schemeClr val="tx1"/>
                </a:solidFill>
              </a:rPr>
              <a:t> </a:t>
            </a:r>
            <a:r>
              <a:rPr lang="en-US" sz="4000" dirty="0" err="1" smtClean="0">
                <a:solidFill>
                  <a:schemeClr val="tx1"/>
                </a:solidFill>
              </a:rPr>
              <a:t>H</a:t>
            </a:r>
            <a:r>
              <a:rPr lang="en-US" sz="4000" dirty="0" smtClean="0">
                <a:solidFill>
                  <a:schemeClr val="tx1"/>
                </a:solidFill>
              </a:rPr>
              <a:t> </a:t>
            </a:r>
            <a:r>
              <a:rPr lang="en-US" sz="4000" dirty="0" err="1" smtClean="0">
                <a:solidFill>
                  <a:schemeClr val="tx1"/>
                </a:solidFill>
              </a:rPr>
              <a:t>H</a:t>
            </a:r>
            <a:r>
              <a:rPr lang="en-US" sz="4000" dirty="0" smtClean="0">
                <a:solidFill>
                  <a:schemeClr val="tx1"/>
                </a:solidFill>
              </a:rPr>
              <a:t> </a:t>
            </a:r>
            <a:r>
              <a:rPr lang="en-US" sz="4000" dirty="0" err="1" smtClean="0">
                <a:solidFill>
                  <a:schemeClr val="tx1"/>
                </a:solidFill>
              </a:rPr>
              <a:t>H</a:t>
            </a:r>
            <a:r>
              <a:rPr lang="en-US" sz="4000" dirty="0" smtClean="0">
                <a:solidFill>
                  <a:schemeClr val="tx1"/>
                </a:solidFill>
              </a:rPr>
              <a:t> T </a:t>
            </a:r>
            <a:r>
              <a:rPr lang="en-US" sz="4000" dirty="0">
                <a:solidFill>
                  <a:schemeClr val="tx1"/>
                </a:solidFill>
              </a:rPr>
              <a:t>H</a:t>
            </a:r>
            <a:r>
              <a:rPr lang="en-US" sz="4000" dirty="0" smtClean="0">
                <a:solidFill>
                  <a:schemeClr val="tx1"/>
                </a:solidFill>
              </a:rPr>
              <a:t> </a:t>
            </a:r>
            <a:r>
              <a:rPr lang="en-US" sz="4000" dirty="0">
                <a:solidFill>
                  <a:schemeClr val="tx1"/>
                </a:solidFill>
              </a:rPr>
              <a:t>T</a:t>
            </a:r>
            <a:r>
              <a:rPr lang="en-US" sz="4000" dirty="0" smtClean="0">
                <a:solidFill>
                  <a:schemeClr val="tx1"/>
                </a:solidFill>
              </a:rPr>
              <a:t> </a:t>
            </a:r>
            <a:r>
              <a:rPr lang="en-US" sz="4000" dirty="0" err="1" smtClean="0">
                <a:solidFill>
                  <a:schemeClr val="tx1"/>
                </a:solidFill>
              </a:rPr>
              <a:t>T</a:t>
            </a:r>
            <a:endParaRPr lang="en-US" sz="4000" dirty="0" smtClean="0">
              <a:solidFill>
                <a:schemeClr val="tx1"/>
              </a:solidFill>
            </a:endParaRPr>
          </a:p>
          <a:p>
            <a:r>
              <a:rPr lang="en-US" dirty="0" smtClean="0">
                <a:solidFill>
                  <a:schemeClr val="tx1"/>
                </a:solidFill>
              </a:rPr>
              <a:t>So too, human’s attempts to create data don’t really look like true data.</a:t>
            </a:r>
          </a:p>
        </p:txBody>
      </p:sp>
    </p:spTree>
    <p:extLst>
      <p:ext uri="{BB962C8B-B14F-4D97-AF65-F5344CB8AC3E}">
        <p14:creationId xmlns:p14="http://schemas.microsoft.com/office/powerpoint/2010/main" val="1764724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1676400"/>
            <a:ext cx="6705600" cy="5410200"/>
          </a:xfrm>
        </p:spPr>
        <p:txBody>
          <a:bodyPr>
            <a:normAutofit/>
          </a:bodyPr>
          <a:lstStyle/>
          <a:p>
            <a:r>
              <a:rPr lang="en-US" dirty="0" err="1" smtClean="0">
                <a:solidFill>
                  <a:schemeClr val="tx1"/>
                </a:solidFill>
              </a:rPr>
              <a:t>Simonsohn</a:t>
            </a:r>
            <a:r>
              <a:rPr lang="en-US" dirty="0" smtClean="0">
                <a:solidFill>
                  <a:schemeClr val="tx1"/>
                </a:solidFill>
              </a:rPr>
              <a:t> (2013)</a:t>
            </a:r>
          </a:p>
          <a:p>
            <a:pPr lvl="1"/>
            <a:r>
              <a:rPr lang="en-US" sz="2400" dirty="0" smtClean="0">
                <a:solidFill>
                  <a:schemeClr val="tx1"/>
                </a:solidFill>
              </a:rPr>
              <a:t>Means (and </a:t>
            </a:r>
            <a:r>
              <a:rPr lang="en-US" sz="2400" dirty="0" err="1" smtClean="0">
                <a:solidFill>
                  <a:schemeClr val="tx1"/>
                </a:solidFill>
              </a:rPr>
              <a:t>sds</a:t>
            </a:r>
            <a:r>
              <a:rPr lang="en-US" sz="2400" dirty="0" smtClean="0">
                <a:solidFill>
                  <a:schemeClr val="tx1"/>
                </a:solidFill>
              </a:rPr>
              <a:t>) that were predicted to be similar were exceedingly similar, even with small numbers of participants (and very dissimilar manipulations).</a:t>
            </a:r>
          </a:p>
          <a:p>
            <a:pPr lvl="1"/>
            <a:r>
              <a:rPr lang="en-US" sz="2400" dirty="0" smtClean="0">
                <a:solidFill>
                  <a:schemeClr val="tx1"/>
                </a:solidFill>
              </a:rPr>
              <a:t>In both cases, multiple highly-unlikely patterns were found, in multiple papers.</a:t>
            </a:r>
            <a:endParaRPr lang="en-US" sz="2400" dirty="0">
              <a:solidFill>
                <a:schemeClr val="tx1"/>
              </a:solidFill>
            </a:endParaRPr>
          </a:p>
          <a:p>
            <a:pPr lvl="1"/>
            <a:r>
              <a:rPr lang="en-US" sz="2400" dirty="0" smtClean="0">
                <a:solidFill>
                  <a:schemeClr val="tx1"/>
                </a:solidFill>
              </a:rPr>
              <a:t>Comparison papers by others did not show the same patterns</a:t>
            </a:r>
            <a:r>
              <a:rPr lang="en-US" sz="2400" dirty="0" smtClean="0">
                <a:solidFill>
                  <a:schemeClr val="tx1"/>
                </a:solidFill>
              </a:rPr>
              <a:t>.</a:t>
            </a:r>
            <a:endParaRPr lang="en-US" sz="2400" dirty="0" smtClean="0">
              <a:solidFill>
                <a:schemeClr val="tx1"/>
              </a:solidFill>
            </a:endParaRPr>
          </a:p>
        </p:txBody>
      </p:sp>
      <p:sp>
        <p:nvSpPr>
          <p:cNvPr id="2" name="Title 1"/>
          <p:cNvSpPr>
            <a:spLocks noGrp="1"/>
          </p:cNvSpPr>
          <p:nvPr>
            <p:ph type="title"/>
          </p:nvPr>
        </p:nvSpPr>
        <p:spPr>
          <a:xfrm>
            <a:off x="301752" y="914400"/>
            <a:ext cx="8534400" cy="758952"/>
          </a:xfrm>
        </p:spPr>
        <p:txBody>
          <a:bodyPr>
            <a:normAutofit fontScale="90000"/>
          </a:bodyPr>
          <a:lstStyle/>
          <a:p>
            <a:r>
              <a:rPr lang="en-US" dirty="0" smtClean="0"/>
              <a:t>Detecting fraud by examining published and raw data</a:t>
            </a:r>
            <a:endParaRPr lang="en-US" dirty="0"/>
          </a:p>
        </p:txBody>
      </p:sp>
      <p:pic>
        <p:nvPicPr>
          <p:cNvPr id="14338" name="Picture 2" descr="http://www.nature.com/polopoly_fs/7.5193.1341308872!/image/Uri-SHB.jpg_gen/derivatives/landscape_200/Uri-SHB.jpg"/>
          <p:cNvPicPr>
            <a:picLocks noChangeAspect="1" noChangeArrowheads="1"/>
          </p:cNvPicPr>
          <p:nvPr/>
        </p:nvPicPr>
        <p:blipFill>
          <a:blip r:embed="rId3" cstate="print"/>
          <a:srcRect/>
          <a:stretch>
            <a:fillRect/>
          </a:stretch>
        </p:blipFill>
        <p:spPr bwMode="auto">
          <a:xfrm>
            <a:off x="381000" y="1600200"/>
            <a:ext cx="1905000" cy="2533651"/>
          </a:xfrm>
          <a:prstGeom prst="rect">
            <a:avLst/>
          </a:prstGeom>
          <a:noFill/>
        </p:spPr>
      </p:pic>
    </p:spTree>
    <p:extLst>
      <p:ext uri="{BB962C8B-B14F-4D97-AF65-F5344CB8AC3E}">
        <p14:creationId xmlns:p14="http://schemas.microsoft.com/office/powerpoint/2010/main" val="42922105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1568</TotalTime>
  <Words>5065</Words>
  <Application>Microsoft Office PowerPoint</Application>
  <PresentationFormat>On-screen Show (4:3)</PresentationFormat>
  <Paragraphs>429</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Executive</vt:lpstr>
      <vt:lpstr>Trouble with the (p-)curve</vt:lpstr>
      <vt:lpstr>September’s colloquium</vt:lpstr>
      <vt:lpstr>A brief reminder of research outcomes</vt:lpstr>
      <vt:lpstr>What are the possible outcomes of research?</vt:lpstr>
      <vt:lpstr>Cases of fraud</vt:lpstr>
      <vt:lpstr>Cases of fraud</vt:lpstr>
      <vt:lpstr>Detecting fraud by examining published and raw data</vt:lpstr>
      <vt:lpstr>Detecting fraud by examining published and raw data</vt:lpstr>
      <vt:lpstr>Detecting fraud by examining published and raw data</vt:lpstr>
      <vt:lpstr>Detecting fraud by examining published and raw data</vt:lpstr>
      <vt:lpstr>Detecting fraud by examining published and raw data</vt:lpstr>
      <vt:lpstr>Fraud will be a lot harder to get away with if data are routinely archived</vt:lpstr>
      <vt:lpstr>Data sharing</vt:lpstr>
      <vt:lpstr>Recommendations</vt:lpstr>
      <vt:lpstr>Questionable Research Practices</vt:lpstr>
      <vt:lpstr>Questionable Research Practices</vt:lpstr>
      <vt:lpstr>Questionable Research Practices</vt:lpstr>
      <vt:lpstr>Questionable Research Practices</vt:lpstr>
      <vt:lpstr>Questionable Research Practices</vt:lpstr>
      <vt:lpstr>The worst case scenario</vt:lpstr>
      <vt:lpstr>What other questionable research practices will psychologists admit to?</vt:lpstr>
      <vt:lpstr>Are these practices ever justifiable?</vt:lpstr>
      <vt:lpstr>Exploratory versus confirmatory research</vt:lpstr>
      <vt:lpstr>Exploratory versus confirmatory research</vt:lpstr>
      <vt:lpstr>Exploratory versus confirmatory research</vt:lpstr>
      <vt:lpstr>Exploratory versus confirmatory research</vt:lpstr>
      <vt:lpstr>Exploratory versus confirmatory research</vt:lpstr>
      <vt:lpstr>Exploratory versus confirmatory research</vt:lpstr>
      <vt:lpstr>Exploratory versus confirmatory research</vt:lpstr>
      <vt:lpstr>Problems with conceptual replication</vt:lpstr>
      <vt:lpstr>Problems with conceptual replication</vt:lpstr>
      <vt:lpstr>Problems with conceptual replication</vt:lpstr>
      <vt:lpstr>Recommendations</vt:lpstr>
      <vt:lpstr>Skepticism is growing</vt:lpstr>
      <vt:lpstr>Skepticism is growing</vt:lpstr>
      <vt:lpstr>Skepticism is growing</vt:lpstr>
      <vt:lpstr>Skepticism is growing</vt:lpstr>
      <vt:lpstr>Skepticism is growing</vt:lpstr>
      <vt:lpstr>Skepticism is growing</vt:lpstr>
      <vt:lpstr>What changes might be occurring?</vt:lpstr>
      <vt:lpstr>What changes might be occurring?</vt:lpstr>
      <vt:lpstr>What changes might be occurring?</vt:lpstr>
      <vt:lpstr>What changes might be occurring?</vt:lpstr>
      <vt:lpstr>Recommendations</vt:lpstr>
      <vt:lpstr>What about the false negatives?</vt:lpstr>
      <vt:lpstr>Low power and Type II error</vt:lpstr>
      <vt:lpstr>Low power and Type II error</vt:lpstr>
      <vt:lpstr>Low power and Type II error</vt:lpstr>
      <vt:lpstr>Low power and Type II error</vt:lpstr>
      <vt:lpstr>Low power and Type II error</vt:lpstr>
      <vt:lpstr>Low power and Type II error</vt:lpstr>
      <vt:lpstr>Low power and Type II error</vt:lpstr>
      <vt:lpstr>Recommendations</vt:lpstr>
      <vt:lpstr>References</vt:lpstr>
      <vt:lpstr>References</vt:lpstr>
      <vt:lpstr>References</vt:lpstr>
      <vt:lpstr>Related publications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Want</dc:creator>
  <cp:lastModifiedBy>User</cp:lastModifiedBy>
  <cp:revision>177</cp:revision>
  <dcterms:created xsi:type="dcterms:W3CDTF">2006-08-16T00:00:00Z</dcterms:created>
  <dcterms:modified xsi:type="dcterms:W3CDTF">2013-11-07T16:33:15Z</dcterms:modified>
</cp:coreProperties>
</file>